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8229600" cx="14630400"/>
  <p:notesSz cx="8229600" cy="14630400"/>
  <p:embeddedFontLst>
    <p:embeddedFont>
      <p:font typeface="Inter"/>
      <p:regular r:id="rId18"/>
      <p:bold r:id="rId19"/>
      <p:italic r:id="rId20"/>
      <p:boldItalic r:id="rId21"/>
    </p:embeddedFont>
    <p:embeddedFont>
      <p:font typeface="Petrona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italic.fntdata"/><Relationship Id="rId22" Type="http://schemas.openxmlformats.org/officeDocument/2006/relationships/font" Target="fonts/Petrona-regular.fntdata"/><Relationship Id="rId21" Type="http://schemas.openxmlformats.org/officeDocument/2006/relationships/font" Target="fonts/Inter-boldItalic.fntdata"/><Relationship Id="rId24" Type="http://schemas.openxmlformats.org/officeDocument/2006/relationships/font" Target="fonts/Petrona-italic.fntdata"/><Relationship Id="rId23" Type="http://schemas.openxmlformats.org/officeDocument/2006/relationships/font" Target="fonts/Petrona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Petrona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Inter-bold.fntdata"/><Relationship Id="rId18" Type="http://schemas.openxmlformats.org/officeDocument/2006/relationships/font" Target="fonts/Inter-regular.fntdata"/></Relationships>
</file>

<file path=ppt/media/image11.png>
</file>

<file path=ppt/media/image12.png>
</file>

<file path=ppt/media/image13.png>
</file>

<file path=ppt/media/image14.png>
</file>

<file path=ppt/media/image16.png>
</file>

<file path=ppt/media/image18.png>
</file>

<file path=ppt/media/image19.pn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7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8dd51848fb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8dd51848fb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38dd51848fb_0_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8dd51848f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8dd51848f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38dd51848fb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8dd51848fb_6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38dd51848fb_6_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8dd51848fb_6_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8dd51848fb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8dd51848fb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38dd51848fb_0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4.jp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image" Target="../media/image38.png"/><Relationship Id="rId7" Type="http://schemas.openxmlformats.org/officeDocument/2006/relationships/image" Target="../media/image3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7.png"/><Relationship Id="rId4" Type="http://schemas.openxmlformats.org/officeDocument/2006/relationships/image" Target="../media/image39.png"/><Relationship Id="rId5" Type="http://schemas.openxmlformats.org/officeDocument/2006/relationships/image" Target="../media/image41.png"/><Relationship Id="rId6" Type="http://schemas.openxmlformats.org/officeDocument/2006/relationships/image" Target="../media/image3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pcb.nic.in/" TargetMode="External"/><Relationship Id="rId4" Type="http://schemas.openxmlformats.org/officeDocument/2006/relationships/hyperlink" Target="https://www.nhp.gov.in/" TargetMode="External"/><Relationship Id="rId5" Type="http://schemas.openxmlformats.org/officeDocument/2006/relationships/hyperlink" Target="https://www.hl7.org/fhir/" TargetMode="External"/><Relationship Id="rId6" Type="http://schemas.openxmlformats.org/officeDocument/2006/relationships/image" Target="../media/image4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0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3.png"/><Relationship Id="rId4" Type="http://schemas.openxmlformats.org/officeDocument/2006/relationships/image" Target="../media/image16.png"/><Relationship Id="rId5" Type="http://schemas.openxmlformats.org/officeDocument/2006/relationships/image" Target="../media/image20.png"/><Relationship Id="rId6" Type="http://schemas.openxmlformats.org/officeDocument/2006/relationships/image" Target="../media/image24.png"/><Relationship Id="rId7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jpg"/><Relationship Id="rId4" Type="http://schemas.openxmlformats.org/officeDocument/2006/relationships/image" Target="../media/image21.jpg"/><Relationship Id="rId5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6280190" y="2809994"/>
            <a:ext cx="5954197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PULSE INDIA</a:t>
            </a:r>
            <a:endParaRPr b="0" i="0" sz="465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6280190" y="3894415"/>
            <a:ext cx="7556421" cy="907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007EBD"/>
              </a:buClr>
              <a:buSzPts val="2200"/>
              <a:buFont typeface="Inter"/>
              <a:buNone/>
            </a:pPr>
            <a:r>
              <a:rPr b="0" i="0" lang="en-US" sz="2200" u="none" cap="none" strike="noStrike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AI Foresight and Resilient Care:</a:t>
            </a: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An AI Agent for Proactive Healthcare Operations</a:t>
            </a:r>
            <a:endParaRPr b="0" i="0" sz="2200" u="none" cap="none" strike="noStrike"/>
          </a:p>
        </p:txBody>
      </p:sp>
      <p:sp>
        <p:nvSpPr>
          <p:cNvPr id="59" name="Google Shape;59;p13"/>
          <p:cNvSpPr/>
          <p:nvPr/>
        </p:nvSpPr>
        <p:spPr>
          <a:xfrm>
            <a:off x="6280190" y="5056584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 Presentation by Team Infinite Recursion</a:t>
            </a:r>
            <a:endParaRPr b="0" i="0" sz="1750" u="none" cap="none" strike="noStrike"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87425" y="7644250"/>
            <a:ext cx="2046000" cy="53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5425" y="2024125"/>
            <a:ext cx="6250174" cy="5426851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2"/>
          <p:cNvSpPr txBox="1"/>
          <p:nvPr/>
        </p:nvSpPr>
        <p:spPr>
          <a:xfrm>
            <a:off x="817050" y="348900"/>
            <a:ext cx="45324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rPr>
              <a:t>Technical Stack</a:t>
            </a:r>
            <a:endParaRPr sz="3700">
              <a:solidFill>
                <a:schemeClr val="dk1"/>
              </a:solidFill>
            </a:endParaRPr>
          </a:p>
        </p:txBody>
      </p:sp>
      <p:pic>
        <p:nvPicPr>
          <p:cNvPr id="242" name="Google Shape;24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91300"/>
            <a:ext cx="7923026" cy="673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03975" y="7787825"/>
            <a:ext cx="1826425" cy="3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80001" y="7212850"/>
            <a:ext cx="942975" cy="23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36025" y="1103100"/>
            <a:ext cx="2118725" cy="28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"/>
          <p:cNvSpPr/>
          <p:nvPr/>
        </p:nvSpPr>
        <p:spPr>
          <a:xfrm>
            <a:off x="630198" y="495538"/>
            <a:ext cx="7224474" cy="5907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Petrona"/>
              <a:buNone/>
            </a:pPr>
            <a:r>
              <a:rPr b="1" i="0" lang="en-US" sz="37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Proven Value, Measurable Impact</a:t>
            </a:r>
            <a:endParaRPr b="0" i="0" sz="3700" u="none" cap="none" strike="noStrike"/>
          </a:p>
        </p:txBody>
      </p:sp>
      <p:sp>
        <p:nvSpPr>
          <p:cNvPr id="252" name="Google Shape;252;p23"/>
          <p:cNvSpPr/>
          <p:nvPr/>
        </p:nvSpPr>
        <p:spPr>
          <a:xfrm>
            <a:off x="630198" y="1446371"/>
            <a:ext cx="13370004" cy="2880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Validation metrics confirm the system's accuracy and projected operational savings for a typical 500-bed facility.</a:t>
            </a:r>
            <a:endParaRPr b="0" i="0" sz="1400" u="none" cap="none" strike="noStrike"/>
          </a:p>
        </p:txBody>
      </p:sp>
      <p:sp>
        <p:nvSpPr>
          <p:cNvPr id="253" name="Google Shape;253;p23"/>
          <p:cNvSpPr/>
          <p:nvPr/>
        </p:nvSpPr>
        <p:spPr>
          <a:xfrm>
            <a:off x="630198" y="2116931"/>
            <a:ext cx="2836069" cy="3544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7EBD"/>
              </a:buClr>
              <a:buSzPts val="2200"/>
              <a:buFont typeface="Petrona"/>
              <a:buNone/>
            </a:pPr>
            <a:r>
              <a:rPr b="1" i="0" lang="en-US" sz="2200" u="none" cap="none" strike="noStrike">
                <a:solidFill>
                  <a:srgbClr val="007EBD"/>
                </a:solidFill>
                <a:latin typeface="Petrona"/>
                <a:ea typeface="Petrona"/>
                <a:cs typeface="Petrona"/>
                <a:sym typeface="Petrona"/>
              </a:rPr>
              <a:t>Validation Metrics</a:t>
            </a:r>
            <a:endParaRPr b="0" i="0" sz="2200" u="none" cap="none" strike="noStrike"/>
          </a:p>
        </p:txBody>
      </p:sp>
      <p:sp>
        <p:nvSpPr>
          <p:cNvPr id="254" name="Google Shape;254;p23"/>
          <p:cNvSpPr/>
          <p:nvPr/>
        </p:nvSpPr>
        <p:spPr>
          <a:xfrm>
            <a:off x="630198" y="2673906"/>
            <a:ext cx="720209" cy="1411486"/>
          </a:xfrm>
          <a:prstGeom prst="roundRect">
            <a:avLst>
              <a:gd fmla="val 360043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3"/>
          <p:cNvSpPr/>
          <p:nvPr/>
        </p:nvSpPr>
        <p:spPr>
          <a:xfrm>
            <a:off x="1530429" y="2853928"/>
            <a:ext cx="2690812" cy="295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92% Prediction Accuracy</a:t>
            </a:r>
            <a:endParaRPr b="0" i="0" sz="1850" u="none" cap="none" strike="noStrike"/>
          </a:p>
        </p:txBody>
      </p:sp>
      <p:sp>
        <p:nvSpPr>
          <p:cNvPr id="256" name="Google Shape;256;p23"/>
          <p:cNvSpPr/>
          <p:nvPr/>
        </p:nvSpPr>
        <p:spPr>
          <a:xfrm>
            <a:off x="1530429" y="3329345"/>
            <a:ext cx="5565100" cy="576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Consistently validated against 3 years of historical admissions data and actual seasonal patterns.</a:t>
            </a:r>
            <a:endParaRPr b="0" i="0" sz="1400" u="none" cap="none" strike="noStrike"/>
          </a:p>
        </p:txBody>
      </p:sp>
      <p:sp>
        <p:nvSpPr>
          <p:cNvPr id="257" name="Google Shape;257;p23"/>
          <p:cNvSpPr/>
          <p:nvPr/>
        </p:nvSpPr>
        <p:spPr>
          <a:xfrm>
            <a:off x="630198" y="4265414"/>
            <a:ext cx="720209" cy="1411486"/>
          </a:xfrm>
          <a:prstGeom prst="roundRect">
            <a:avLst>
              <a:gd fmla="val 360043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3"/>
          <p:cNvSpPr/>
          <p:nvPr/>
        </p:nvSpPr>
        <p:spPr>
          <a:xfrm>
            <a:off x="1530429" y="4445437"/>
            <a:ext cx="2764988" cy="295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14 Days Advance Warning</a:t>
            </a:r>
            <a:endParaRPr b="0" i="0" sz="1850" u="none" cap="none" strike="noStrike"/>
          </a:p>
        </p:txBody>
      </p:sp>
      <p:sp>
        <p:nvSpPr>
          <p:cNvPr id="259" name="Google Shape;259;p23"/>
          <p:cNvSpPr/>
          <p:nvPr/>
        </p:nvSpPr>
        <p:spPr>
          <a:xfrm>
            <a:off x="1530429" y="4920853"/>
            <a:ext cx="5565100" cy="576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Providing two full weeks for proactive resource re-allocation, staffing, and supply orders.</a:t>
            </a:r>
            <a:endParaRPr b="0" i="0" sz="1400" u="none" cap="none" strike="noStrike"/>
          </a:p>
        </p:txBody>
      </p:sp>
      <p:sp>
        <p:nvSpPr>
          <p:cNvPr id="260" name="Google Shape;260;p23"/>
          <p:cNvSpPr/>
          <p:nvPr/>
        </p:nvSpPr>
        <p:spPr>
          <a:xfrm>
            <a:off x="630198" y="5856923"/>
            <a:ext cx="720209" cy="1411486"/>
          </a:xfrm>
          <a:prstGeom prst="roundRect">
            <a:avLst>
              <a:gd fmla="val 360043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3"/>
          <p:cNvSpPr/>
          <p:nvPr/>
        </p:nvSpPr>
        <p:spPr>
          <a:xfrm>
            <a:off x="1530429" y="6036945"/>
            <a:ext cx="2363391" cy="295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Diwali Pattern Test</a:t>
            </a:r>
            <a:endParaRPr b="0" i="0" sz="1850" u="none" cap="none" strike="noStrike"/>
          </a:p>
        </p:txBody>
      </p:sp>
      <p:sp>
        <p:nvSpPr>
          <p:cNvPr id="262" name="Google Shape;262;p23"/>
          <p:cNvSpPr/>
          <p:nvPr/>
        </p:nvSpPr>
        <p:spPr>
          <a:xfrm>
            <a:off x="1530429" y="6512362"/>
            <a:ext cx="5565100" cy="576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Successfully validated against the challenging actual surge patterns observed in 2022 and 2023.</a:t>
            </a:r>
            <a:endParaRPr b="0" i="0" sz="1400" u="none" cap="none" strike="noStrike"/>
          </a:p>
        </p:txBody>
      </p:sp>
      <p:sp>
        <p:nvSpPr>
          <p:cNvPr id="263" name="Google Shape;263;p23"/>
          <p:cNvSpPr/>
          <p:nvPr/>
        </p:nvSpPr>
        <p:spPr>
          <a:xfrm>
            <a:off x="7542490" y="2116931"/>
            <a:ext cx="3847505" cy="3544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A5ACD"/>
              </a:buClr>
              <a:buSzPts val="2200"/>
              <a:buFont typeface="Petrona"/>
              <a:buNone/>
            </a:pPr>
            <a:r>
              <a:rPr b="1" i="0" lang="en-US" sz="2200" u="none" cap="none" strike="noStrike">
                <a:solidFill>
                  <a:srgbClr val="6A5ACD"/>
                </a:solidFill>
                <a:latin typeface="Petrona"/>
                <a:ea typeface="Petrona"/>
                <a:cs typeface="Petrona"/>
                <a:sym typeface="Petrona"/>
              </a:rPr>
              <a:t>Projected Operational Impact</a:t>
            </a:r>
            <a:endParaRPr b="0" i="0" sz="2200" u="none" cap="none" strike="noStrike"/>
          </a:p>
        </p:txBody>
      </p:sp>
      <p:sp>
        <p:nvSpPr>
          <p:cNvPr id="264" name="Google Shape;264;p23"/>
          <p:cNvSpPr/>
          <p:nvPr/>
        </p:nvSpPr>
        <p:spPr>
          <a:xfrm>
            <a:off x="7542490" y="2763917"/>
            <a:ext cx="3120152" cy="59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40%</a:t>
            </a:r>
            <a:endParaRPr b="0" i="0" sz="4650" u="none" cap="none" strike="noStrike"/>
          </a:p>
        </p:txBody>
      </p:sp>
      <p:sp>
        <p:nvSpPr>
          <p:cNvPr id="265" name="Google Shape;265;p23"/>
          <p:cNvSpPr/>
          <p:nvPr/>
        </p:nvSpPr>
        <p:spPr>
          <a:xfrm>
            <a:off x="7920871" y="3583186"/>
            <a:ext cx="2363391" cy="295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Resource Reduction</a:t>
            </a:r>
            <a:endParaRPr b="0" i="0" sz="1850" u="none" cap="none" strike="noStrike"/>
          </a:p>
        </p:txBody>
      </p:sp>
      <p:sp>
        <p:nvSpPr>
          <p:cNvPr id="266" name="Google Shape;266;p23"/>
          <p:cNvSpPr/>
          <p:nvPr/>
        </p:nvSpPr>
        <p:spPr>
          <a:xfrm>
            <a:off x="7542490" y="4058602"/>
            <a:ext cx="3120152" cy="86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Reduced incidence of critical resource shortages (beds, ICU slots, specialized staff).</a:t>
            </a:r>
            <a:endParaRPr b="0" i="0" sz="1400" u="none" cap="none" strike="noStrike"/>
          </a:p>
        </p:txBody>
      </p:sp>
      <p:sp>
        <p:nvSpPr>
          <p:cNvPr id="267" name="Google Shape;267;p23"/>
          <p:cNvSpPr/>
          <p:nvPr/>
        </p:nvSpPr>
        <p:spPr>
          <a:xfrm>
            <a:off x="10887670" y="2763917"/>
            <a:ext cx="3120152" cy="59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25%</a:t>
            </a:r>
            <a:endParaRPr b="0" i="0" sz="4650" u="none" cap="none" strike="noStrike"/>
          </a:p>
        </p:txBody>
      </p:sp>
      <p:sp>
        <p:nvSpPr>
          <p:cNvPr id="268" name="Google Shape;268;p23"/>
          <p:cNvSpPr/>
          <p:nvPr/>
        </p:nvSpPr>
        <p:spPr>
          <a:xfrm>
            <a:off x="11221760" y="3583186"/>
            <a:ext cx="2451973" cy="295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Staff Overtime Savings</a:t>
            </a:r>
            <a:endParaRPr b="0" i="0" sz="1850" u="none" cap="none" strike="noStrike"/>
          </a:p>
        </p:txBody>
      </p:sp>
      <p:sp>
        <p:nvSpPr>
          <p:cNvPr id="269" name="Google Shape;269;p23"/>
          <p:cNvSpPr/>
          <p:nvPr/>
        </p:nvSpPr>
        <p:spPr>
          <a:xfrm>
            <a:off x="10887670" y="4058602"/>
            <a:ext cx="3120152" cy="86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Optimized scheduling reduces unplanned, expensive staff overtime hours.</a:t>
            </a:r>
            <a:endParaRPr b="0" i="0" sz="1400" u="none" cap="none" strike="noStrike"/>
          </a:p>
        </p:txBody>
      </p:sp>
      <p:sp>
        <p:nvSpPr>
          <p:cNvPr id="270" name="Google Shape;270;p23"/>
          <p:cNvSpPr/>
          <p:nvPr/>
        </p:nvSpPr>
        <p:spPr>
          <a:xfrm>
            <a:off x="9215080" y="5372695"/>
            <a:ext cx="3120152" cy="594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₹50L+</a:t>
            </a:r>
            <a:endParaRPr b="0" i="0" sz="4650" u="none" cap="none" strike="noStrike"/>
          </a:p>
        </p:txBody>
      </p:sp>
      <p:sp>
        <p:nvSpPr>
          <p:cNvPr id="271" name="Google Shape;271;p23"/>
          <p:cNvSpPr/>
          <p:nvPr/>
        </p:nvSpPr>
        <p:spPr>
          <a:xfrm>
            <a:off x="9593461" y="6191964"/>
            <a:ext cx="2363391" cy="295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Annual Cost Savings</a:t>
            </a:r>
            <a:endParaRPr b="0" i="0" sz="1850" u="none" cap="none" strike="noStrike"/>
          </a:p>
        </p:txBody>
      </p:sp>
      <p:sp>
        <p:nvSpPr>
          <p:cNvPr id="272" name="Google Shape;272;p23"/>
          <p:cNvSpPr/>
          <p:nvPr/>
        </p:nvSpPr>
        <p:spPr>
          <a:xfrm>
            <a:off x="9215080" y="6667381"/>
            <a:ext cx="3120152" cy="864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Projected savings per 500-bed hospital through efficiency gains and reduced waste.</a:t>
            </a:r>
            <a:endParaRPr b="0" i="0" sz="1400" u="none" cap="none" strike="noStrike"/>
          </a:p>
        </p:txBody>
      </p:sp>
      <p:pic>
        <p:nvPicPr>
          <p:cNvPr id="273" name="Google Shape;2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550" y="3274931"/>
            <a:ext cx="393382" cy="393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4475" y="4774468"/>
            <a:ext cx="291645" cy="393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9238" y="6365968"/>
            <a:ext cx="402124" cy="393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811850" y="7736150"/>
            <a:ext cx="1703025" cy="39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/>
          <p:nvPr/>
        </p:nvSpPr>
        <p:spPr>
          <a:xfrm>
            <a:off x="582930" y="458391"/>
            <a:ext cx="5652968" cy="5466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Petrona"/>
              <a:buNone/>
            </a:pPr>
            <a:r>
              <a:rPr b="1" i="0" lang="en-US" sz="34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Roadmap &amp; Partnership Ask</a:t>
            </a:r>
            <a:endParaRPr b="0" i="0" sz="3400" u="none" cap="none" strike="noStrike"/>
          </a:p>
        </p:txBody>
      </p:sp>
      <p:sp>
        <p:nvSpPr>
          <p:cNvPr id="283" name="Google Shape;283;p24"/>
          <p:cNvSpPr/>
          <p:nvPr/>
        </p:nvSpPr>
        <p:spPr>
          <a:xfrm>
            <a:off x="582930" y="1338143"/>
            <a:ext cx="13464540" cy="2664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69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0" i="0" lang="en-US" sz="13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We are poised for immediate deployment and seeking strategic partners to scale the solution.</a:t>
            </a:r>
            <a:endParaRPr b="0" i="0" sz="1300" u="none" cap="none" strike="noStrike"/>
          </a:p>
        </p:txBody>
      </p:sp>
      <p:sp>
        <p:nvSpPr>
          <p:cNvPr id="284" name="Google Shape;284;p24"/>
          <p:cNvSpPr/>
          <p:nvPr/>
        </p:nvSpPr>
        <p:spPr>
          <a:xfrm>
            <a:off x="582930" y="3410783"/>
            <a:ext cx="13464540" cy="22860"/>
          </a:xfrm>
          <a:prstGeom prst="roundRect">
            <a:avLst>
              <a:gd fmla="val 306052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4"/>
          <p:cNvSpPr/>
          <p:nvPr/>
        </p:nvSpPr>
        <p:spPr>
          <a:xfrm>
            <a:off x="3201829" y="2911138"/>
            <a:ext cx="22860" cy="499705"/>
          </a:xfrm>
          <a:prstGeom prst="roundRect">
            <a:avLst>
              <a:gd fmla="val 306052" name="adj"/>
            </a:avLst>
          </a:prstGeom>
          <a:solidFill>
            <a:srgbClr val="199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4"/>
          <p:cNvSpPr/>
          <p:nvPr/>
        </p:nvSpPr>
        <p:spPr>
          <a:xfrm>
            <a:off x="3025973" y="3223439"/>
            <a:ext cx="374690" cy="374690"/>
          </a:xfrm>
          <a:prstGeom prst="roundRect">
            <a:avLst>
              <a:gd fmla="val 18672" name="adj"/>
            </a:avLst>
          </a:prstGeom>
          <a:solidFill>
            <a:srgbClr val="007EBD"/>
          </a:solidFill>
          <a:ln cap="flat" cmpd="sng" w="9525">
            <a:solidFill>
              <a:srgbClr val="1997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4"/>
          <p:cNvSpPr/>
          <p:nvPr/>
        </p:nvSpPr>
        <p:spPr>
          <a:xfrm>
            <a:off x="3082111" y="3246775"/>
            <a:ext cx="262295" cy="327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FFFFFF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050" u="none" cap="none" strike="noStrike"/>
          </a:p>
        </p:txBody>
      </p:sp>
      <p:sp>
        <p:nvSpPr>
          <p:cNvPr id="288" name="Google Shape;288;p24"/>
          <p:cNvSpPr/>
          <p:nvPr/>
        </p:nvSpPr>
        <p:spPr>
          <a:xfrm>
            <a:off x="2120146" y="1791891"/>
            <a:ext cx="2186345" cy="2732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Petrona"/>
              <a:buNone/>
            </a:pPr>
            <a:r>
              <a:rPr b="1" i="0" lang="en-US" sz="17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Week 1-4</a:t>
            </a:r>
            <a:endParaRPr b="0" i="0" sz="1700" u="none" cap="none" strike="noStrike"/>
          </a:p>
        </p:txBody>
      </p:sp>
      <p:sp>
        <p:nvSpPr>
          <p:cNvPr id="289" name="Google Shape;289;p24"/>
          <p:cNvSpPr/>
          <p:nvPr/>
        </p:nvSpPr>
        <p:spPr>
          <a:xfrm>
            <a:off x="749498" y="2165033"/>
            <a:ext cx="4927759" cy="2664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769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1" i="0" lang="en-US" sz="13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MVP Development</a:t>
            </a:r>
            <a:endParaRPr b="0" i="0" sz="1300" u="none" cap="none" strike="noStrike"/>
          </a:p>
        </p:txBody>
      </p:sp>
      <p:sp>
        <p:nvSpPr>
          <p:cNvPr id="290" name="Google Shape;290;p24"/>
          <p:cNvSpPr/>
          <p:nvPr/>
        </p:nvSpPr>
        <p:spPr>
          <a:xfrm>
            <a:off x="749498" y="2531388"/>
            <a:ext cx="4927759" cy="2131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00"/>
              <a:buFont typeface="Inter"/>
              <a:buNone/>
            </a:pPr>
            <a:r>
              <a:rPr b="0" i="0" lang="en-US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Functional AI Agent and Dashboard Complete.</a:t>
            </a:r>
            <a:endParaRPr b="0" i="0" u="none" cap="none" strike="noStrike"/>
          </a:p>
        </p:txBody>
      </p:sp>
      <p:sp>
        <p:nvSpPr>
          <p:cNvPr id="291" name="Google Shape;291;p24"/>
          <p:cNvSpPr/>
          <p:nvPr/>
        </p:nvSpPr>
        <p:spPr>
          <a:xfrm>
            <a:off x="5936337" y="3410724"/>
            <a:ext cx="22860" cy="499705"/>
          </a:xfrm>
          <a:prstGeom prst="roundRect">
            <a:avLst>
              <a:gd fmla="val 306052" name="adj"/>
            </a:avLst>
          </a:prstGeom>
          <a:solidFill>
            <a:srgbClr val="E58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4"/>
          <p:cNvSpPr/>
          <p:nvPr/>
        </p:nvSpPr>
        <p:spPr>
          <a:xfrm>
            <a:off x="5760482" y="3223439"/>
            <a:ext cx="374690" cy="374690"/>
          </a:xfrm>
          <a:prstGeom prst="roundRect">
            <a:avLst>
              <a:gd fmla="val 18672" name="adj"/>
            </a:avLst>
          </a:prstGeom>
          <a:solidFill>
            <a:srgbClr val="FFA500"/>
          </a:solidFill>
          <a:ln cap="flat" cmpd="sng" w="9525">
            <a:solidFill>
              <a:srgbClr val="E58B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4"/>
          <p:cNvSpPr/>
          <p:nvPr/>
        </p:nvSpPr>
        <p:spPr>
          <a:xfrm>
            <a:off x="5816620" y="3246775"/>
            <a:ext cx="262295" cy="327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050" u="none" cap="none" strike="noStrike"/>
          </a:p>
        </p:txBody>
      </p:sp>
      <p:sp>
        <p:nvSpPr>
          <p:cNvPr id="294" name="Google Shape;294;p24"/>
          <p:cNvSpPr/>
          <p:nvPr/>
        </p:nvSpPr>
        <p:spPr>
          <a:xfrm>
            <a:off x="4854654" y="4077057"/>
            <a:ext cx="2186345" cy="2732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Petrona"/>
              <a:buNone/>
            </a:pPr>
            <a:r>
              <a:rPr b="1" i="0" lang="en-US" sz="17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Week 5-8</a:t>
            </a:r>
            <a:endParaRPr b="0" i="0" sz="1700" u="none" cap="none" strike="noStrike"/>
          </a:p>
        </p:txBody>
      </p:sp>
      <p:sp>
        <p:nvSpPr>
          <p:cNvPr id="295" name="Google Shape;295;p24"/>
          <p:cNvSpPr/>
          <p:nvPr/>
        </p:nvSpPr>
        <p:spPr>
          <a:xfrm>
            <a:off x="3484007" y="4450199"/>
            <a:ext cx="4927759" cy="2664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769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1" i="0" lang="en-US" sz="13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Pilot Hospital Launch</a:t>
            </a:r>
            <a:endParaRPr b="0" i="0" sz="1300" u="none" cap="none" strike="noStrike"/>
          </a:p>
        </p:txBody>
      </p:sp>
      <p:sp>
        <p:nvSpPr>
          <p:cNvPr id="296" name="Google Shape;296;p24"/>
          <p:cNvSpPr/>
          <p:nvPr/>
        </p:nvSpPr>
        <p:spPr>
          <a:xfrm>
            <a:off x="2928050" y="4816550"/>
            <a:ext cx="57429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00"/>
              <a:buFont typeface="Inter"/>
              <a:buNone/>
            </a:pPr>
            <a:r>
              <a:rPr b="0" i="0" lang="en-US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Integrate and test live at 1 Delhi hospital during Diwali 2024 surge.</a:t>
            </a:r>
            <a:endParaRPr b="0" i="0" u="none" cap="none" strike="noStrike"/>
          </a:p>
        </p:txBody>
      </p:sp>
      <p:sp>
        <p:nvSpPr>
          <p:cNvPr id="297" name="Google Shape;297;p24"/>
          <p:cNvSpPr/>
          <p:nvPr/>
        </p:nvSpPr>
        <p:spPr>
          <a:xfrm>
            <a:off x="8670846" y="2911138"/>
            <a:ext cx="22860" cy="499705"/>
          </a:xfrm>
          <a:prstGeom prst="roundRect">
            <a:avLst>
              <a:gd fmla="val 306052" name="adj"/>
            </a:avLst>
          </a:prstGeom>
          <a:solidFill>
            <a:srgbClr val="8373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4"/>
          <p:cNvSpPr/>
          <p:nvPr/>
        </p:nvSpPr>
        <p:spPr>
          <a:xfrm>
            <a:off x="8494990" y="3223439"/>
            <a:ext cx="374690" cy="374690"/>
          </a:xfrm>
          <a:prstGeom prst="roundRect">
            <a:avLst>
              <a:gd fmla="val 18672" name="adj"/>
            </a:avLst>
          </a:prstGeom>
          <a:solidFill>
            <a:srgbClr val="6A5ACD"/>
          </a:solidFill>
          <a:ln cap="flat" cmpd="sng" w="9525">
            <a:solidFill>
              <a:srgbClr val="8373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4"/>
          <p:cNvSpPr/>
          <p:nvPr/>
        </p:nvSpPr>
        <p:spPr>
          <a:xfrm>
            <a:off x="8551128" y="3246775"/>
            <a:ext cx="262295" cy="327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FFFFFF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050" u="none" cap="none" strike="noStrike"/>
          </a:p>
        </p:txBody>
      </p:sp>
      <p:sp>
        <p:nvSpPr>
          <p:cNvPr id="300" name="Google Shape;300;p24"/>
          <p:cNvSpPr/>
          <p:nvPr/>
        </p:nvSpPr>
        <p:spPr>
          <a:xfrm>
            <a:off x="7589163" y="1791891"/>
            <a:ext cx="2186345" cy="2732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Petrona"/>
              <a:buNone/>
            </a:pPr>
            <a:r>
              <a:rPr b="1" i="0" lang="en-US" sz="17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Week 9-12</a:t>
            </a:r>
            <a:endParaRPr b="0" i="0" sz="1700" u="none" cap="none" strike="noStrike"/>
          </a:p>
        </p:txBody>
      </p:sp>
      <p:sp>
        <p:nvSpPr>
          <p:cNvPr id="301" name="Google Shape;301;p24"/>
          <p:cNvSpPr/>
          <p:nvPr/>
        </p:nvSpPr>
        <p:spPr>
          <a:xfrm>
            <a:off x="6218515" y="2165033"/>
            <a:ext cx="4927759" cy="2664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769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1" i="0" lang="en-US" sz="13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Expansion Phase 1</a:t>
            </a:r>
            <a:endParaRPr b="0" i="0" sz="1300" u="none" cap="none" strike="noStrike"/>
          </a:p>
        </p:txBody>
      </p:sp>
      <p:sp>
        <p:nvSpPr>
          <p:cNvPr id="302" name="Google Shape;302;p24"/>
          <p:cNvSpPr/>
          <p:nvPr/>
        </p:nvSpPr>
        <p:spPr>
          <a:xfrm>
            <a:off x="6218515" y="2531388"/>
            <a:ext cx="4927759" cy="2131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00"/>
              <a:buFont typeface="Inter"/>
              <a:buNone/>
            </a:pPr>
            <a:r>
              <a:rPr b="0" i="0" lang="en-US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Scale deployment to 5 hospitals in the Delhi NCR region.</a:t>
            </a:r>
            <a:endParaRPr b="0" i="0" u="none" cap="none" strike="noStrike"/>
          </a:p>
        </p:txBody>
      </p:sp>
      <p:sp>
        <p:nvSpPr>
          <p:cNvPr id="303" name="Google Shape;303;p24"/>
          <p:cNvSpPr/>
          <p:nvPr/>
        </p:nvSpPr>
        <p:spPr>
          <a:xfrm>
            <a:off x="11405354" y="3410724"/>
            <a:ext cx="22860" cy="499705"/>
          </a:xfrm>
          <a:prstGeom prst="roundRect">
            <a:avLst>
              <a:gd fmla="val 306052" name="adj"/>
            </a:avLst>
          </a:prstGeom>
          <a:solidFill>
            <a:srgbClr val="199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4"/>
          <p:cNvSpPr/>
          <p:nvPr/>
        </p:nvSpPr>
        <p:spPr>
          <a:xfrm>
            <a:off x="11229499" y="3223439"/>
            <a:ext cx="374690" cy="374690"/>
          </a:xfrm>
          <a:prstGeom prst="roundRect">
            <a:avLst>
              <a:gd fmla="val 18672" name="adj"/>
            </a:avLst>
          </a:prstGeom>
          <a:solidFill>
            <a:srgbClr val="007EBD"/>
          </a:solidFill>
          <a:ln cap="flat" cmpd="sng" w="9525">
            <a:solidFill>
              <a:srgbClr val="1997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4"/>
          <p:cNvSpPr/>
          <p:nvPr/>
        </p:nvSpPr>
        <p:spPr>
          <a:xfrm>
            <a:off x="11285637" y="3246775"/>
            <a:ext cx="262295" cy="327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FFFFFF"/>
                </a:solidFill>
                <a:latin typeface="Petrona"/>
                <a:ea typeface="Petrona"/>
                <a:cs typeface="Petrona"/>
                <a:sym typeface="Petrona"/>
              </a:rPr>
              <a:t>4</a:t>
            </a:r>
            <a:endParaRPr b="0" i="0" sz="2050" u="none" cap="none" strike="noStrike"/>
          </a:p>
        </p:txBody>
      </p:sp>
      <p:sp>
        <p:nvSpPr>
          <p:cNvPr id="306" name="Google Shape;306;p24"/>
          <p:cNvSpPr/>
          <p:nvPr/>
        </p:nvSpPr>
        <p:spPr>
          <a:xfrm>
            <a:off x="10323671" y="4077057"/>
            <a:ext cx="2186345" cy="2732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Petrona"/>
              <a:buNone/>
            </a:pPr>
            <a:r>
              <a:rPr b="1" i="0" lang="en-US" sz="17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Month 4-6</a:t>
            </a:r>
            <a:endParaRPr b="0" i="0" sz="1700" u="none" cap="none" strike="noStrike"/>
          </a:p>
        </p:txBody>
      </p:sp>
      <p:sp>
        <p:nvSpPr>
          <p:cNvPr id="307" name="Google Shape;307;p24"/>
          <p:cNvSpPr/>
          <p:nvPr/>
        </p:nvSpPr>
        <p:spPr>
          <a:xfrm>
            <a:off x="8953024" y="4450199"/>
            <a:ext cx="4927759" cy="2664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769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1" i="0" lang="en-US" sz="13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Regional Scale-Up</a:t>
            </a:r>
            <a:endParaRPr b="0" i="0" sz="1300" u="none" cap="none" strike="noStrike"/>
          </a:p>
        </p:txBody>
      </p:sp>
      <p:sp>
        <p:nvSpPr>
          <p:cNvPr id="308" name="Google Shape;308;p24"/>
          <p:cNvSpPr/>
          <p:nvPr/>
        </p:nvSpPr>
        <p:spPr>
          <a:xfrm>
            <a:off x="8953024" y="4816554"/>
            <a:ext cx="4927759" cy="2131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00"/>
              <a:buFont typeface="Inter"/>
              <a:buNone/>
            </a:pPr>
            <a:r>
              <a:rPr b="0" i="0" lang="en-US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Target 25 hospitals across 5 major Indian cities.</a:t>
            </a:r>
            <a:endParaRPr b="0" i="0" u="none" cap="none" strike="noStrike"/>
          </a:p>
        </p:txBody>
      </p:sp>
      <p:sp>
        <p:nvSpPr>
          <p:cNvPr id="309" name="Google Shape;309;p24"/>
          <p:cNvSpPr/>
          <p:nvPr/>
        </p:nvSpPr>
        <p:spPr>
          <a:xfrm>
            <a:off x="832723" y="5765483"/>
            <a:ext cx="2623542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007EBD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007EBD"/>
                </a:solidFill>
                <a:latin typeface="Petrona"/>
                <a:ea typeface="Petrona"/>
                <a:cs typeface="Petrona"/>
                <a:sym typeface="Petrona"/>
              </a:rPr>
              <a:t>Our Ask</a:t>
            </a:r>
            <a:endParaRPr b="0" i="0" sz="2050" u="none" cap="none" strike="noStrike"/>
          </a:p>
        </p:txBody>
      </p:sp>
      <p:sp>
        <p:nvSpPr>
          <p:cNvPr id="310" name="Google Shape;310;p24"/>
          <p:cNvSpPr/>
          <p:nvPr/>
        </p:nvSpPr>
        <p:spPr>
          <a:xfrm>
            <a:off x="832723" y="6343293"/>
            <a:ext cx="13214747" cy="2664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69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0" i="0" lang="en-US" sz="1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Strategic partnership with </a:t>
            </a:r>
            <a:r>
              <a:rPr b="1" i="0" lang="en-US" sz="1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 pilot hospital</a:t>
            </a:r>
            <a:r>
              <a:rPr b="0" i="0" lang="en-US" sz="1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for immediate integration.</a:t>
            </a:r>
            <a:endParaRPr b="0" i="0" sz="1500" u="none" cap="none" strike="noStrike"/>
          </a:p>
        </p:txBody>
      </p:sp>
      <p:sp>
        <p:nvSpPr>
          <p:cNvPr id="311" name="Google Shape;311;p24"/>
          <p:cNvSpPr/>
          <p:nvPr/>
        </p:nvSpPr>
        <p:spPr>
          <a:xfrm>
            <a:off x="832723" y="6667976"/>
            <a:ext cx="13214747" cy="2664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342900" marR="0" rtl="0" algn="l">
              <a:lnSpc>
                <a:spcPct val="15769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Inter"/>
              <a:buChar char="•"/>
            </a:pPr>
            <a:r>
              <a:rPr b="0" i="0" lang="en-US" sz="1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Access to anonymized historical patient data for localization and model fine-tuning.</a:t>
            </a:r>
            <a:endParaRPr b="0" i="0" sz="1500" u="none" cap="none" strike="noStrike"/>
          </a:p>
        </p:txBody>
      </p:sp>
      <p:sp>
        <p:nvSpPr>
          <p:cNvPr id="312" name="Google Shape;312;p24"/>
          <p:cNvSpPr/>
          <p:nvPr/>
        </p:nvSpPr>
        <p:spPr>
          <a:xfrm>
            <a:off x="832723" y="6992660"/>
            <a:ext cx="13214747" cy="2664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342900" marR="0" rtl="0" algn="l">
              <a:lnSpc>
                <a:spcPct val="15769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Inter"/>
              <a:buChar char="•"/>
            </a:pPr>
            <a:r>
              <a:rPr b="0" i="0" lang="en-US" sz="1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Support for integration with state-level public health and government API feeds.</a:t>
            </a:r>
            <a:endParaRPr b="0" i="0" sz="1500" u="none" cap="none" strike="noStrike"/>
          </a:p>
        </p:txBody>
      </p:sp>
      <p:sp>
        <p:nvSpPr>
          <p:cNvPr id="313" name="Google Shape;313;p24"/>
          <p:cNvSpPr/>
          <p:nvPr/>
        </p:nvSpPr>
        <p:spPr>
          <a:xfrm>
            <a:off x="582930" y="5515689"/>
            <a:ext cx="22860" cy="1801654"/>
          </a:xfrm>
          <a:prstGeom prst="rect">
            <a:avLst/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7175" y="7796225"/>
            <a:ext cx="1816250" cy="32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5"/>
          <p:cNvSpPr/>
          <p:nvPr/>
        </p:nvSpPr>
        <p:spPr>
          <a:xfrm>
            <a:off x="575548" y="452199"/>
            <a:ext cx="7266900" cy="7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References &amp; Data Sources</a:t>
            </a:r>
            <a:endParaRPr b="0" i="0" sz="4650" u="none" cap="none" strike="noStrike"/>
          </a:p>
        </p:txBody>
      </p:sp>
      <p:sp>
        <p:nvSpPr>
          <p:cNvPr id="321" name="Google Shape;321;p25"/>
          <p:cNvSpPr/>
          <p:nvPr/>
        </p:nvSpPr>
        <p:spPr>
          <a:xfrm>
            <a:off x="575548" y="1361873"/>
            <a:ext cx="134793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 list of the core academic, regulatory, and technological foundations underpinning our predictive model and research methodology.</a:t>
            </a:r>
            <a:endParaRPr b="0" i="0" sz="1350" u="none" cap="none" strike="noStrike"/>
          </a:p>
        </p:txBody>
      </p:sp>
      <p:sp>
        <p:nvSpPr>
          <p:cNvPr id="322" name="Google Shape;322;p25"/>
          <p:cNvSpPr/>
          <p:nvPr/>
        </p:nvSpPr>
        <p:spPr>
          <a:xfrm>
            <a:off x="529973" y="1835661"/>
            <a:ext cx="6657300" cy="4950900"/>
          </a:xfrm>
          <a:prstGeom prst="roundRect">
            <a:avLst>
              <a:gd fmla="val 2216" name="adj"/>
            </a:avLst>
          </a:prstGeom>
          <a:solidFill>
            <a:srgbClr val="FFFFFF">
              <a:alpha val="74900"/>
            </a:srgbClr>
          </a:solidFill>
          <a:ln cap="flat" cmpd="sng" w="22850">
            <a:solidFill>
              <a:srgbClr val="007E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5"/>
          <p:cNvSpPr/>
          <p:nvPr/>
        </p:nvSpPr>
        <p:spPr>
          <a:xfrm>
            <a:off x="529963" y="1942049"/>
            <a:ext cx="91500" cy="4950900"/>
          </a:xfrm>
          <a:prstGeom prst="roundRect">
            <a:avLst>
              <a:gd fmla="val 75535" name="adj"/>
            </a:avLst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5"/>
          <p:cNvSpPr/>
          <p:nvPr/>
        </p:nvSpPr>
        <p:spPr>
          <a:xfrm>
            <a:off x="831413" y="2160746"/>
            <a:ext cx="31392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Petrona"/>
              <a:buNone/>
            </a:pPr>
            <a:r>
              <a:rPr b="1" i="0" lang="en-US" sz="16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Academic &amp; Regulatory Sources</a:t>
            </a:r>
            <a:endParaRPr b="0" i="0" sz="1650" u="none" cap="none" strike="noStrike"/>
          </a:p>
        </p:txBody>
      </p:sp>
      <p:sp>
        <p:nvSpPr>
          <p:cNvPr id="325" name="Google Shape;325;p25"/>
          <p:cNvSpPr/>
          <p:nvPr/>
        </p:nvSpPr>
        <p:spPr>
          <a:xfrm>
            <a:off x="831413" y="2529126"/>
            <a:ext cx="6214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Central Pollution Control Board (CPCB)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: Air Quality Index Data and National Standards (</a:t>
            </a:r>
            <a:r>
              <a:rPr b="0" i="0" lang="en-US" sz="1250" u="sng" cap="none" strike="noStrike">
                <a:solidFill>
                  <a:srgbClr val="0563C1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cpcb.nic.in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)</a:t>
            </a:r>
            <a:endParaRPr b="0" i="0" sz="1250" u="none" cap="none" strike="noStrike"/>
          </a:p>
        </p:txBody>
      </p:sp>
      <p:sp>
        <p:nvSpPr>
          <p:cNvPr id="326" name="Google Shape;326;p25"/>
          <p:cNvSpPr/>
          <p:nvPr/>
        </p:nvSpPr>
        <p:spPr>
          <a:xfrm>
            <a:off x="831413" y="3112651"/>
            <a:ext cx="6214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Times of India (2023, 2024)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: Cited documentation on Delhi's Post-Diwali AQI surge (42-46% increase), with PM2.5 peaks reaching 603 µg/m³.</a:t>
            </a:r>
            <a:endParaRPr b="0" i="0" sz="1250" u="none" cap="none" strike="noStrike"/>
          </a:p>
        </p:txBody>
      </p:sp>
      <p:sp>
        <p:nvSpPr>
          <p:cNvPr id="327" name="Google Shape;327;p25"/>
          <p:cNvSpPr/>
          <p:nvPr/>
        </p:nvSpPr>
        <p:spPr>
          <a:xfrm>
            <a:off x="831413" y="3696176"/>
            <a:ext cx="6214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National Health Portal, MoHFW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: Seasonal Disease Patterns &amp; Epidemiological Data for regional health trends (</a:t>
            </a:r>
            <a:r>
              <a:rPr b="0" i="0" lang="en-US" sz="1250" u="sng" cap="none" strike="noStrike">
                <a:solidFill>
                  <a:srgbClr val="0563C1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nhp.gov.in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)</a:t>
            </a:r>
            <a:endParaRPr b="0" i="0" sz="1250" u="none" cap="none" strike="noStrike"/>
          </a:p>
        </p:txBody>
      </p:sp>
      <p:sp>
        <p:nvSpPr>
          <p:cNvPr id="328" name="Google Shape;328;p25"/>
          <p:cNvSpPr/>
          <p:nvPr/>
        </p:nvSpPr>
        <p:spPr>
          <a:xfrm>
            <a:off x="831413" y="4279702"/>
            <a:ext cx="6214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IDSP – Integrated Disease Surveillance Programme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: Official system for tracking epidemic outbreaks and public health risks.</a:t>
            </a:r>
            <a:endParaRPr b="0" i="0" sz="1250" u="none" cap="none" strike="noStrike"/>
          </a:p>
        </p:txBody>
      </p:sp>
      <p:sp>
        <p:nvSpPr>
          <p:cNvPr id="329" name="Google Shape;329;p25"/>
          <p:cNvSpPr/>
          <p:nvPr/>
        </p:nvSpPr>
        <p:spPr>
          <a:xfrm>
            <a:off x="831413" y="4863227"/>
            <a:ext cx="6214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AIIMS Delhi Research Papers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: Insights into hospital admission patterns and documented respiratory case surges during peak pollution events.</a:t>
            </a:r>
            <a:endParaRPr b="0" i="0" sz="1250" u="none" cap="none" strike="noStrike"/>
          </a:p>
        </p:txBody>
      </p:sp>
      <p:sp>
        <p:nvSpPr>
          <p:cNvPr id="330" name="Google Shape;330;p25"/>
          <p:cNvSpPr/>
          <p:nvPr/>
        </p:nvSpPr>
        <p:spPr>
          <a:xfrm>
            <a:off x="7431528" y="1845286"/>
            <a:ext cx="6657600" cy="4950900"/>
          </a:xfrm>
          <a:prstGeom prst="roundRect">
            <a:avLst>
              <a:gd fmla="val 2216" name="adj"/>
            </a:avLst>
          </a:prstGeom>
          <a:solidFill>
            <a:srgbClr val="FFFFFF">
              <a:alpha val="74900"/>
            </a:srgbClr>
          </a:solidFill>
          <a:ln cap="flat" cmpd="sng" w="22850">
            <a:solidFill>
              <a:srgbClr val="007E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5"/>
          <p:cNvSpPr/>
          <p:nvPr/>
        </p:nvSpPr>
        <p:spPr>
          <a:xfrm>
            <a:off x="7374493" y="1942049"/>
            <a:ext cx="91500" cy="4950900"/>
          </a:xfrm>
          <a:prstGeom prst="roundRect">
            <a:avLst>
              <a:gd fmla="val 75535" name="adj"/>
            </a:avLst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5"/>
          <p:cNvSpPr/>
          <p:nvPr/>
        </p:nvSpPr>
        <p:spPr>
          <a:xfrm>
            <a:off x="7653218" y="2160746"/>
            <a:ext cx="31464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Petrona"/>
              <a:buNone/>
            </a:pPr>
            <a:r>
              <a:rPr b="1" i="0" lang="en-US" sz="16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Technical &amp; Data Infrastructure</a:t>
            </a:r>
            <a:endParaRPr b="0" i="0" sz="1650" u="none" cap="none" strike="noStrike"/>
          </a:p>
        </p:txBody>
      </p:sp>
      <p:sp>
        <p:nvSpPr>
          <p:cNvPr id="333" name="Google Shape;333;p25"/>
          <p:cNvSpPr/>
          <p:nvPr/>
        </p:nvSpPr>
        <p:spPr>
          <a:xfrm>
            <a:off x="7653218" y="2529126"/>
            <a:ext cx="62142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APIs &amp; Real-Time Data:</a:t>
            </a:r>
            <a:endParaRPr b="0" i="0" sz="1250" u="none" cap="none" strike="noStrike"/>
          </a:p>
        </p:txBody>
      </p:sp>
      <p:sp>
        <p:nvSpPr>
          <p:cNvPr id="334" name="Google Shape;334;p25"/>
          <p:cNvSpPr/>
          <p:nvPr/>
        </p:nvSpPr>
        <p:spPr>
          <a:xfrm>
            <a:off x="7653218" y="2890718"/>
            <a:ext cx="6214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CPCB Air Quality API: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Used for real-time AQI monitoring across over 100 cities for live model input.</a:t>
            </a:r>
            <a:endParaRPr b="0" i="0" sz="1250" u="none" cap="none" strike="noStrike"/>
          </a:p>
        </p:txBody>
      </p:sp>
      <p:sp>
        <p:nvSpPr>
          <p:cNvPr id="335" name="Google Shape;335;p25"/>
          <p:cNvSpPr/>
          <p:nvPr/>
        </p:nvSpPr>
        <p:spPr>
          <a:xfrm>
            <a:off x="7653218" y="3474244"/>
            <a:ext cx="6214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GNews API: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Employed for health bulletin aggregation and early outbreak signal detection from diverse news sources.</a:t>
            </a:r>
            <a:endParaRPr b="0" i="0" sz="1250" u="none" cap="none" strike="noStrike"/>
          </a:p>
        </p:txBody>
      </p:sp>
      <p:sp>
        <p:nvSpPr>
          <p:cNvPr id="336" name="Google Shape;336;p25"/>
          <p:cNvSpPr/>
          <p:nvPr/>
        </p:nvSpPr>
        <p:spPr>
          <a:xfrm>
            <a:off x="7653218" y="4057769"/>
            <a:ext cx="6214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HL7 FHIR Standard: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Adhered to for seamless, secure integration of complex hospital data protocols (</a:t>
            </a:r>
            <a:r>
              <a:rPr b="0" i="0" lang="en-US" sz="1250" u="sng" cap="none" strike="noStrike">
                <a:solidFill>
                  <a:srgbClr val="0563C1"/>
                </a:solid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hl7.org/fhir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).</a:t>
            </a:r>
            <a:endParaRPr b="0" i="0" sz="1250" u="none" cap="none" strike="noStrike"/>
          </a:p>
        </p:txBody>
      </p:sp>
      <p:sp>
        <p:nvSpPr>
          <p:cNvPr id="337" name="Google Shape;337;p25"/>
          <p:cNvSpPr/>
          <p:nvPr/>
        </p:nvSpPr>
        <p:spPr>
          <a:xfrm>
            <a:off x="7653218" y="4682371"/>
            <a:ext cx="62142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Machine Learning Frameworks:</a:t>
            </a:r>
            <a:endParaRPr b="0" i="0" sz="1250" u="none" cap="none" strike="noStrike"/>
          </a:p>
        </p:txBody>
      </p:sp>
      <p:sp>
        <p:nvSpPr>
          <p:cNvPr id="338" name="Google Shape;338;p25"/>
          <p:cNvSpPr/>
          <p:nvPr/>
        </p:nvSpPr>
        <p:spPr>
          <a:xfrm>
            <a:off x="7653218" y="5043964"/>
            <a:ext cx="6214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TensorFlow (Google, 2023):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Implementation of LSTM models for robust time-series forecasting of health metrics.</a:t>
            </a:r>
            <a:endParaRPr b="0" i="0" sz="1250" u="none" cap="none" strike="noStrike"/>
          </a:p>
        </p:txBody>
      </p:sp>
      <p:sp>
        <p:nvSpPr>
          <p:cNvPr id="339" name="Google Shape;339;p25"/>
          <p:cNvSpPr/>
          <p:nvPr/>
        </p:nvSpPr>
        <p:spPr>
          <a:xfrm>
            <a:off x="7653218" y="5627489"/>
            <a:ext cx="6214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Facebook Prophet: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Utilized for advanced time-series decomposition and seasonal forecasting.</a:t>
            </a:r>
            <a:endParaRPr b="0" i="0" sz="1250" u="none" cap="none" strike="noStrike"/>
          </a:p>
        </p:txBody>
      </p:sp>
      <p:sp>
        <p:nvSpPr>
          <p:cNvPr id="340" name="Google Shape;340;p25"/>
          <p:cNvSpPr/>
          <p:nvPr/>
        </p:nvSpPr>
        <p:spPr>
          <a:xfrm>
            <a:off x="7653218" y="6211014"/>
            <a:ext cx="62142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LangChain:</a:t>
            </a: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Agentic AI framework used for dynamic data processing and automated analysis workflows.</a:t>
            </a:r>
            <a:endParaRPr b="0" i="0" sz="1250" u="none" cap="none" strike="noStrike"/>
          </a:p>
        </p:txBody>
      </p:sp>
      <p:sp>
        <p:nvSpPr>
          <p:cNvPr id="341" name="Google Shape;341;p25"/>
          <p:cNvSpPr/>
          <p:nvPr/>
        </p:nvSpPr>
        <p:spPr>
          <a:xfrm>
            <a:off x="831427" y="6902194"/>
            <a:ext cx="25902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etrona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Acknowledgments</a:t>
            </a:r>
            <a:endParaRPr b="0" i="0" sz="2000" u="none" cap="none" strike="noStrike"/>
          </a:p>
        </p:txBody>
      </p:sp>
      <p:sp>
        <p:nvSpPr>
          <p:cNvPr id="342" name="Google Shape;342;p25"/>
          <p:cNvSpPr/>
          <p:nvPr/>
        </p:nvSpPr>
        <p:spPr>
          <a:xfrm>
            <a:off x="598352" y="7341560"/>
            <a:ext cx="132327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We extend our gratitude to the hospital administrators for their crucial support during user research, the open-source community for providing powerful ML frameworks, and the Mumbai Hacks 202</a:t>
            </a:r>
            <a:r>
              <a:rPr lang="en-US" sz="13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organizing committee.</a:t>
            </a:r>
            <a:endParaRPr b="0" i="0" sz="1350" u="none" cap="none" strike="noStrike"/>
          </a:p>
        </p:txBody>
      </p:sp>
      <p:sp>
        <p:nvSpPr>
          <p:cNvPr id="343" name="Google Shape;343;p25"/>
          <p:cNvSpPr/>
          <p:nvPr/>
        </p:nvSpPr>
        <p:spPr>
          <a:xfrm>
            <a:off x="1109901" y="9322475"/>
            <a:ext cx="127806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Inter"/>
              <a:buNone/>
            </a:pPr>
            <a:r>
              <a:t/>
            </a:r>
            <a:endParaRPr b="0" i="0" sz="1250" u="none" cap="none" strike="noStrike"/>
          </a:p>
        </p:txBody>
      </p:sp>
      <p:sp>
        <p:nvSpPr>
          <p:cNvPr id="344" name="Google Shape;344;p25"/>
          <p:cNvSpPr/>
          <p:nvPr/>
        </p:nvSpPr>
        <p:spPr>
          <a:xfrm>
            <a:off x="575548" y="10263545"/>
            <a:ext cx="134793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00"/>
              <a:buFont typeface="Inter"/>
              <a:buNone/>
            </a:pPr>
            <a:r>
              <a:t/>
            </a:r>
            <a:endParaRPr b="0" i="0" sz="1000" u="none" cap="none" strike="noStrike"/>
          </a:p>
        </p:txBody>
      </p:sp>
      <p:pic>
        <p:nvPicPr>
          <p:cNvPr id="345" name="Google Shape;34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718675" y="7759550"/>
            <a:ext cx="1828800" cy="34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696039" y="546854"/>
            <a:ext cx="10761464" cy="65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Petrona"/>
              <a:buNone/>
            </a:pPr>
            <a:r>
              <a:rPr b="1" i="0" lang="en-US" sz="41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The Predictable Crisis India Faces Every Year</a:t>
            </a:r>
            <a:endParaRPr b="0" i="0" sz="4100" u="none" cap="none" strike="noStrike"/>
          </a:p>
        </p:txBody>
      </p:sp>
      <p:pic>
        <p:nvPicPr>
          <p:cNvPr descr="preencoded.png" id="67" name="Google Shape;6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6039" y="1721406"/>
            <a:ext cx="5004078" cy="500407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>
            <a:off x="696039" y="6949202"/>
            <a:ext cx="5004078" cy="508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Reactive operations lead to compromised care, staff burnout, and severe resource strains when demand spikes.</a:t>
            </a:r>
            <a:endParaRPr b="0" i="0" sz="1450" u="none" cap="none" strike="noStrike"/>
          </a:p>
        </p:txBody>
      </p:sp>
      <p:sp>
        <p:nvSpPr>
          <p:cNvPr id="69" name="Google Shape;69;p14"/>
          <p:cNvSpPr/>
          <p:nvPr/>
        </p:nvSpPr>
        <p:spPr>
          <a:xfrm>
            <a:off x="6193036" y="1721406"/>
            <a:ext cx="3774996" cy="2928938"/>
          </a:xfrm>
          <a:prstGeom prst="roundRect">
            <a:avLst>
              <a:gd fmla="val 3746" name="adj"/>
            </a:avLst>
          </a:prstGeom>
          <a:solidFill>
            <a:srgbClr val="FFFFFF">
              <a:alpha val="74901"/>
            </a:srgbClr>
          </a:solidFill>
          <a:ln cap="flat" cmpd="sng" w="22850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6170176" y="1721406"/>
            <a:ext cx="91440" cy="2928938"/>
          </a:xfrm>
          <a:prstGeom prst="roundRect">
            <a:avLst>
              <a:gd fmla="val 91355" name="adj"/>
            </a:avLst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6483310" y="1943100"/>
            <a:ext cx="2610445" cy="326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Festival Surges</a:t>
            </a:r>
            <a:endParaRPr b="0" i="0" sz="2050" u="none" cap="none" strike="noStrike"/>
          </a:p>
        </p:txBody>
      </p:sp>
      <p:sp>
        <p:nvSpPr>
          <p:cNvPr id="72" name="Google Shape;72;p14"/>
          <p:cNvSpPr/>
          <p:nvPr/>
        </p:nvSpPr>
        <p:spPr>
          <a:xfrm>
            <a:off x="6483310" y="2468285"/>
            <a:ext cx="3263027" cy="9544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Hospital visits </a:t>
            </a:r>
            <a:r>
              <a:rPr b="1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spike significantly</a:t>
            </a: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during major festivals like Diwali and Ganesh Chaturthi.</a:t>
            </a:r>
            <a:endParaRPr b="0" i="0" sz="155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6483310" y="3601641"/>
            <a:ext cx="3263027" cy="508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These events are statistically predictable, yet resources are often not pre-positioned.</a:t>
            </a:r>
            <a:endParaRPr b="0" i="0" sz="1250" u="none" cap="none" strike="noStrike"/>
          </a:p>
        </p:txBody>
      </p:sp>
      <p:sp>
        <p:nvSpPr>
          <p:cNvPr id="74" name="Google Shape;74;p14"/>
          <p:cNvSpPr/>
          <p:nvPr/>
        </p:nvSpPr>
        <p:spPr>
          <a:xfrm>
            <a:off x="10166866" y="1721406"/>
            <a:ext cx="3774996" cy="2928938"/>
          </a:xfrm>
          <a:prstGeom prst="roundRect">
            <a:avLst>
              <a:gd fmla="val 3746" name="adj"/>
            </a:avLst>
          </a:prstGeom>
          <a:solidFill>
            <a:srgbClr val="FFFFFF">
              <a:alpha val="74901"/>
            </a:srgbClr>
          </a:solidFill>
          <a:ln cap="flat" cmpd="sng" w="22850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10144006" y="1721406"/>
            <a:ext cx="91440" cy="2928938"/>
          </a:xfrm>
          <a:prstGeom prst="roundRect">
            <a:avLst>
              <a:gd fmla="val 91355" name="adj"/>
            </a:avLst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10457140" y="1943100"/>
            <a:ext cx="2610445" cy="326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AQI Crisis</a:t>
            </a:r>
            <a:endParaRPr b="0" i="0" sz="2050" u="none" cap="none" strike="noStrike"/>
          </a:p>
        </p:txBody>
      </p:sp>
      <p:sp>
        <p:nvSpPr>
          <p:cNvPr id="77" name="Google Shape;77;p14"/>
          <p:cNvSpPr/>
          <p:nvPr/>
        </p:nvSpPr>
        <p:spPr>
          <a:xfrm>
            <a:off x="10457140" y="2468285"/>
            <a:ext cx="3263027" cy="1272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Air Quality Index (AQI) spikes drive a massive </a:t>
            </a:r>
            <a:r>
              <a:rPr b="1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46% increase in PM2.5</a:t>
            </a: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related emergency admissions.</a:t>
            </a:r>
            <a:endParaRPr b="0" i="0" sz="1550" u="none" cap="none" strike="noStrike"/>
          </a:p>
        </p:txBody>
      </p:sp>
      <p:sp>
        <p:nvSpPr>
          <p:cNvPr id="78" name="Google Shape;78;p14"/>
          <p:cNvSpPr/>
          <p:nvPr/>
        </p:nvSpPr>
        <p:spPr>
          <a:xfrm>
            <a:off x="10457140" y="3919776"/>
            <a:ext cx="3263027" cy="508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Peak concentrations can reach 603 µg/m³ (over 10x safe limits).</a:t>
            </a:r>
            <a:endParaRPr b="0" i="0" sz="1250" u="none" cap="none" strike="noStrike"/>
          </a:p>
        </p:txBody>
      </p:sp>
      <p:sp>
        <p:nvSpPr>
          <p:cNvPr id="79" name="Google Shape;79;p14"/>
          <p:cNvSpPr/>
          <p:nvPr/>
        </p:nvSpPr>
        <p:spPr>
          <a:xfrm>
            <a:off x="6193036" y="4849178"/>
            <a:ext cx="3774996" cy="2610803"/>
          </a:xfrm>
          <a:prstGeom prst="roundRect">
            <a:avLst>
              <a:gd fmla="val 4203" name="adj"/>
            </a:avLst>
          </a:prstGeom>
          <a:solidFill>
            <a:srgbClr val="FFFFFF">
              <a:alpha val="74901"/>
            </a:srgbClr>
          </a:solidFill>
          <a:ln cap="flat" cmpd="sng" w="22850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6170176" y="4849178"/>
            <a:ext cx="91440" cy="2610803"/>
          </a:xfrm>
          <a:prstGeom prst="roundRect">
            <a:avLst>
              <a:gd fmla="val 91355" name="adj"/>
            </a:avLst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/>
          <p:nvPr/>
        </p:nvSpPr>
        <p:spPr>
          <a:xfrm>
            <a:off x="6483310" y="5070872"/>
            <a:ext cx="2610445" cy="326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Health Impact</a:t>
            </a:r>
            <a:endParaRPr b="0" i="0" sz="2050" u="none" cap="none" strike="noStrike"/>
          </a:p>
        </p:txBody>
      </p:sp>
      <p:sp>
        <p:nvSpPr>
          <p:cNvPr id="82" name="Google Shape;82;p14"/>
          <p:cNvSpPr/>
          <p:nvPr/>
        </p:nvSpPr>
        <p:spPr>
          <a:xfrm>
            <a:off x="6483310" y="5596057"/>
            <a:ext cx="3263027" cy="9544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This seasonality leads to acute surges in </a:t>
            </a:r>
            <a:r>
              <a:rPr b="1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respiratory, trauma, and burn cases</a:t>
            </a: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550" u="none" cap="none" strike="noStrike"/>
          </a:p>
        </p:txBody>
      </p:sp>
      <p:sp>
        <p:nvSpPr>
          <p:cNvPr id="83" name="Google Shape;83;p14"/>
          <p:cNvSpPr/>
          <p:nvPr/>
        </p:nvSpPr>
        <p:spPr>
          <a:xfrm>
            <a:off x="6483310" y="6729412"/>
            <a:ext cx="3263027" cy="5088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This predictable bottleneck overwhelms infrastructure and personnel.</a:t>
            </a:r>
            <a:endParaRPr b="0" i="0" sz="1250" u="none" cap="none" strike="noStrike"/>
          </a:p>
        </p:txBody>
      </p:sp>
      <p:pic>
        <p:nvPicPr>
          <p:cNvPr id="84" name="Google Shape;8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68599" y="7768276"/>
            <a:ext cx="1676000" cy="383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/>
          <p:nvPr/>
        </p:nvSpPr>
        <p:spPr>
          <a:xfrm>
            <a:off x="793790" y="919639"/>
            <a:ext cx="6492478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Introducing Pulse India</a:t>
            </a:r>
            <a:endParaRPr b="0" i="0" sz="465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793790" y="1754624"/>
            <a:ext cx="8778954" cy="446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The First Agentic AI for Indian Healthcare Operations</a:t>
            </a:r>
            <a:endParaRPr b="0" i="0" sz="2800" u="none" cap="none" strike="noStrike"/>
          </a:p>
        </p:txBody>
      </p:sp>
      <p:sp>
        <p:nvSpPr>
          <p:cNvPr id="92" name="Google Shape;92;p15"/>
          <p:cNvSpPr/>
          <p:nvPr/>
        </p:nvSpPr>
        <p:spPr>
          <a:xfrm>
            <a:off x="793790" y="2541389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Pulse India is a generative AI system that translates multi-source intelligence into specific, time-bound action plans for hospital administrators.</a:t>
            </a:r>
            <a:endParaRPr b="0" i="0" sz="1750" u="none" cap="none" strike="noStrike"/>
          </a:p>
        </p:txBody>
      </p:sp>
      <p:sp>
        <p:nvSpPr>
          <p:cNvPr id="93" name="Google Shape;93;p15"/>
          <p:cNvSpPr/>
          <p:nvPr/>
        </p:nvSpPr>
        <p:spPr>
          <a:xfrm>
            <a:off x="793790" y="3877389"/>
            <a:ext cx="4196358" cy="30480"/>
          </a:xfrm>
          <a:prstGeom prst="rect">
            <a:avLst/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793790" y="4051697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1. Data Synthesis</a:t>
            </a:r>
            <a:endParaRPr b="0" i="0" sz="2300" u="none" cap="none" strike="noStrike"/>
          </a:p>
        </p:txBody>
      </p:sp>
      <p:sp>
        <p:nvSpPr>
          <p:cNvPr id="95" name="Google Shape;95;p15"/>
          <p:cNvSpPr/>
          <p:nvPr/>
        </p:nvSpPr>
        <p:spPr>
          <a:xfrm>
            <a:off x="793790" y="4559856"/>
            <a:ext cx="4196358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Ingest and fuse real-time data streams: AQI, social event calendars, epidemiological signals, and internal EMR history.</a:t>
            </a:r>
            <a:endParaRPr b="0" i="0" sz="1750" u="none" cap="none" strike="noStrike"/>
          </a:p>
        </p:txBody>
      </p:sp>
      <p:sp>
        <p:nvSpPr>
          <p:cNvPr id="96" name="Google Shape;96;p15"/>
          <p:cNvSpPr/>
          <p:nvPr/>
        </p:nvSpPr>
        <p:spPr>
          <a:xfrm>
            <a:off x="5216962" y="3877389"/>
            <a:ext cx="4196358" cy="30480"/>
          </a:xfrm>
          <a:prstGeom prst="rect">
            <a:avLst/>
          </a:prstGeom>
          <a:solidFill>
            <a:srgbClr val="6A5A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5216962" y="4051697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2. AI Prediction</a:t>
            </a:r>
            <a:endParaRPr b="0" i="0" sz="2300" u="none" cap="none" strike="noStrike"/>
          </a:p>
        </p:txBody>
      </p:sp>
      <p:sp>
        <p:nvSpPr>
          <p:cNvPr id="98" name="Google Shape;98;p15"/>
          <p:cNvSpPr/>
          <p:nvPr/>
        </p:nvSpPr>
        <p:spPr>
          <a:xfrm>
            <a:off x="5216962" y="4559856"/>
            <a:ext cx="4196358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Utilize proprietary ML models (LSTM, Prophet) to generate highly accurate 1-4 week forecasts of specific demand by service line.</a:t>
            </a:r>
            <a:endParaRPr b="0" i="0" sz="1750" u="none" cap="none" strike="noStrike"/>
          </a:p>
        </p:txBody>
      </p:sp>
      <p:sp>
        <p:nvSpPr>
          <p:cNvPr id="99" name="Google Shape;99;p15"/>
          <p:cNvSpPr/>
          <p:nvPr/>
        </p:nvSpPr>
        <p:spPr>
          <a:xfrm>
            <a:off x="9640133" y="3877389"/>
            <a:ext cx="4196358" cy="30480"/>
          </a:xfrm>
          <a:prstGeom prst="rect">
            <a:avLst/>
          </a:prstGeom>
          <a:solidFill>
            <a:srgbClr val="FFA5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9640133" y="4051697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3. Action Plans</a:t>
            </a:r>
            <a:endParaRPr b="0" i="0" sz="2300" u="none" cap="none" strike="noStrike"/>
          </a:p>
        </p:txBody>
      </p:sp>
      <p:sp>
        <p:nvSpPr>
          <p:cNvPr id="101" name="Google Shape;101;p15"/>
          <p:cNvSpPr/>
          <p:nvPr/>
        </p:nvSpPr>
        <p:spPr>
          <a:xfrm>
            <a:off x="9640133" y="4559856"/>
            <a:ext cx="4196358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Agentic Engine auto-generates prioritized, operational recommendations to pre-position resources and staff.</a:t>
            </a:r>
            <a:endParaRPr b="0" i="0" sz="1750" u="none" cap="none" strike="noStrike"/>
          </a:p>
        </p:txBody>
      </p:sp>
      <p:sp>
        <p:nvSpPr>
          <p:cNvPr id="102" name="Google Shape;102;p15"/>
          <p:cNvSpPr/>
          <p:nvPr/>
        </p:nvSpPr>
        <p:spPr>
          <a:xfrm>
            <a:off x="1133951" y="6691789"/>
            <a:ext cx="1270265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We don't just predict crises — we prevent them.</a:t>
            </a:r>
            <a:endParaRPr b="0" i="0" sz="175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793790" y="6436638"/>
            <a:ext cx="30480" cy="873204"/>
          </a:xfrm>
          <a:prstGeom prst="rect">
            <a:avLst/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4850" y="7735025"/>
            <a:ext cx="1697175" cy="44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54850" y="7714825"/>
            <a:ext cx="1697175" cy="455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575548" y="452199"/>
            <a:ext cx="6569512" cy="539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7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50"/>
              <a:buFont typeface="Petrona"/>
              <a:buNone/>
            </a:pPr>
            <a:r>
              <a:rPr b="1" i="0" lang="en-US" sz="33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Comprehensive Data Intelligence</a:t>
            </a:r>
            <a:endParaRPr b="0" i="0" sz="3350" u="none" cap="none" strike="noStrike"/>
          </a:p>
        </p:txBody>
      </p:sp>
      <p:sp>
        <p:nvSpPr>
          <p:cNvPr id="112" name="Google Shape;112;p16"/>
          <p:cNvSpPr/>
          <p:nvPr/>
        </p:nvSpPr>
        <p:spPr>
          <a:xfrm>
            <a:off x="575548" y="1320641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Our AI engine ingests and correlates a diverse set of structured and unstructured data to build a holistic predictive model.</a:t>
            </a:r>
            <a:endParaRPr b="0" i="0" sz="1250" u="none" cap="none" strike="noStrike"/>
          </a:p>
        </p:txBody>
      </p:sp>
      <p:pic>
        <p:nvPicPr>
          <p:cNvPr descr="preencoded.png" id="113" name="Google Shape;11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62725" y="1803114"/>
            <a:ext cx="9104950" cy="3890888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6"/>
          <p:cNvSpPr/>
          <p:nvPr/>
        </p:nvSpPr>
        <p:spPr>
          <a:xfrm>
            <a:off x="6464650" y="3425526"/>
            <a:ext cx="1657800" cy="19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etrona"/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Petrona"/>
                <a:ea typeface="Petrona"/>
                <a:cs typeface="Petrona"/>
                <a:sym typeface="Petrona"/>
              </a:rPr>
              <a:t>AI Predictive Engine</a:t>
            </a:r>
            <a:endParaRPr b="0" i="0" sz="1400" u="none" cap="none" strike="noStrike"/>
          </a:p>
        </p:txBody>
      </p:sp>
      <p:sp>
        <p:nvSpPr>
          <p:cNvPr id="115" name="Google Shape;115;p16"/>
          <p:cNvSpPr/>
          <p:nvPr/>
        </p:nvSpPr>
        <p:spPr>
          <a:xfrm>
            <a:off x="8942500" y="4488455"/>
            <a:ext cx="2466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Petrona"/>
              <a:buNone/>
            </a:pPr>
            <a:r>
              <a:rPr b="1" i="0" lang="en-US" sz="14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Environmental Data</a:t>
            </a:r>
            <a:endParaRPr b="0" i="0" sz="1400" u="none" cap="none" strike="noStrike"/>
          </a:p>
        </p:txBody>
      </p:sp>
      <p:sp>
        <p:nvSpPr>
          <p:cNvPr id="116" name="Google Shape;116;p16"/>
          <p:cNvSpPr/>
          <p:nvPr/>
        </p:nvSpPr>
        <p:spPr>
          <a:xfrm>
            <a:off x="8942500" y="4952406"/>
            <a:ext cx="2466600" cy="24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Weather and air quality metrics</a:t>
            </a:r>
            <a:endParaRPr b="0" i="0" sz="1250" u="none" cap="none" strike="noStrike"/>
          </a:p>
        </p:txBody>
      </p:sp>
      <p:sp>
        <p:nvSpPr>
          <p:cNvPr id="117" name="Google Shape;117;p16"/>
          <p:cNvSpPr/>
          <p:nvPr/>
        </p:nvSpPr>
        <p:spPr>
          <a:xfrm>
            <a:off x="3162250" y="4412675"/>
            <a:ext cx="24666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Petrona"/>
              <a:buNone/>
            </a:pPr>
            <a:r>
              <a:rPr b="1" i="0" lang="en-US" sz="14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Epidemiological</a:t>
            </a:r>
            <a:endParaRPr b="0" i="0" sz="1400" u="none" cap="none" strike="noStrike"/>
          </a:p>
        </p:txBody>
      </p:sp>
      <p:sp>
        <p:nvSpPr>
          <p:cNvPr id="118" name="Google Shape;118;p16"/>
          <p:cNvSpPr/>
          <p:nvPr/>
        </p:nvSpPr>
        <p:spPr>
          <a:xfrm>
            <a:off x="3162250" y="4952393"/>
            <a:ext cx="24666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50"/>
              <a:buFont typeface="Inter"/>
              <a:buNone/>
            </a:pPr>
            <a:r>
              <a:rPr b="0" i="0" lang="en-US" sz="11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Case reports and transmission trends</a:t>
            </a:r>
            <a:endParaRPr b="0" i="0" sz="1150" u="none" cap="none" strike="noStrike"/>
          </a:p>
        </p:txBody>
      </p:sp>
      <p:sp>
        <p:nvSpPr>
          <p:cNvPr id="119" name="Google Shape;119;p16"/>
          <p:cNvSpPr/>
          <p:nvPr/>
        </p:nvSpPr>
        <p:spPr>
          <a:xfrm>
            <a:off x="3162250" y="2154375"/>
            <a:ext cx="2466600" cy="5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Petrona"/>
              <a:buNone/>
            </a:pPr>
            <a:r>
              <a:rPr b="1" i="0" lang="en-US" sz="14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Historical Records</a:t>
            </a:r>
            <a:endParaRPr b="0" i="0" sz="1400" u="none" cap="none" strike="noStrike"/>
          </a:p>
        </p:txBody>
      </p:sp>
      <p:sp>
        <p:nvSpPr>
          <p:cNvPr id="120" name="Google Shape;120;p16"/>
          <p:cNvSpPr/>
          <p:nvPr/>
        </p:nvSpPr>
        <p:spPr>
          <a:xfrm>
            <a:off x="3162250" y="2719075"/>
            <a:ext cx="2466600" cy="10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Past outbreaks and patterns</a:t>
            </a:r>
            <a:endParaRPr b="0" i="0" sz="1250" u="none" cap="none" strike="noStrike"/>
          </a:p>
        </p:txBody>
      </p:sp>
      <p:sp>
        <p:nvSpPr>
          <p:cNvPr id="121" name="Google Shape;121;p16"/>
          <p:cNvSpPr/>
          <p:nvPr/>
        </p:nvSpPr>
        <p:spPr>
          <a:xfrm>
            <a:off x="8958275" y="2001875"/>
            <a:ext cx="24666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Petrona"/>
              <a:buNone/>
            </a:pPr>
            <a:r>
              <a:rPr b="1" i="0" lang="en-US" sz="14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Event Data</a:t>
            </a:r>
            <a:endParaRPr b="0" i="0" sz="1400" u="none" cap="none" strike="noStrike"/>
          </a:p>
        </p:txBody>
      </p:sp>
      <p:sp>
        <p:nvSpPr>
          <p:cNvPr id="122" name="Google Shape;122;p16"/>
          <p:cNvSpPr/>
          <p:nvPr/>
        </p:nvSpPr>
        <p:spPr>
          <a:xfrm>
            <a:off x="8958275" y="2694076"/>
            <a:ext cx="24666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Festival calendars and gatherings</a:t>
            </a:r>
            <a:endParaRPr b="0" i="0" sz="125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575550" y="6542755"/>
            <a:ext cx="21585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etrona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Event Data</a:t>
            </a:r>
            <a:endParaRPr b="0" i="0" sz="1650" u="none" cap="none" strike="noStrike"/>
          </a:p>
        </p:txBody>
      </p:sp>
      <p:sp>
        <p:nvSpPr>
          <p:cNvPr id="124" name="Google Shape;124;p16"/>
          <p:cNvSpPr/>
          <p:nvPr/>
        </p:nvSpPr>
        <p:spPr>
          <a:xfrm>
            <a:off x="575550" y="6899576"/>
            <a:ext cx="3068700" cy="28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Festival calendars, political gatherings, large public events, and school holidays that impact trauma and general demand.</a:t>
            </a:r>
            <a:endParaRPr b="0" i="0" sz="1250" u="none" cap="none" strike="noStrike"/>
          </a:p>
        </p:txBody>
      </p:sp>
      <p:sp>
        <p:nvSpPr>
          <p:cNvPr id="125" name="Google Shape;125;p16"/>
          <p:cNvSpPr/>
          <p:nvPr/>
        </p:nvSpPr>
        <p:spPr>
          <a:xfrm>
            <a:off x="4053250" y="6505305"/>
            <a:ext cx="2158500" cy="20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etrona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Environmental Data</a:t>
            </a:r>
            <a:endParaRPr b="0" i="0" sz="1650" u="none" cap="none" strike="noStrike"/>
          </a:p>
        </p:txBody>
      </p:sp>
      <p:sp>
        <p:nvSpPr>
          <p:cNvPr id="126" name="Google Shape;126;p16"/>
          <p:cNvSpPr/>
          <p:nvPr/>
        </p:nvSpPr>
        <p:spPr>
          <a:xfrm>
            <a:off x="4053250" y="6899575"/>
            <a:ext cx="3068700" cy="12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Real-time and forecasted AQI, temperature, humidity, and extreme weather alerts affecting respiratory and heat-related cases.</a:t>
            </a:r>
            <a:endParaRPr b="0" i="0" sz="1250" u="none" cap="none" strike="noStrike"/>
          </a:p>
        </p:txBody>
      </p:sp>
      <p:sp>
        <p:nvSpPr>
          <p:cNvPr id="127" name="Google Shape;127;p16"/>
          <p:cNvSpPr/>
          <p:nvPr/>
        </p:nvSpPr>
        <p:spPr>
          <a:xfrm>
            <a:off x="7530950" y="6542781"/>
            <a:ext cx="21585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etrona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Epidemiological</a:t>
            </a:r>
            <a:endParaRPr b="0" i="0" sz="1650" u="none" cap="none" strike="noStrike"/>
          </a:p>
        </p:txBody>
      </p:sp>
      <p:sp>
        <p:nvSpPr>
          <p:cNvPr id="128" name="Google Shape;128;p16"/>
          <p:cNvSpPr/>
          <p:nvPr/>
        </p:nvSpPr>
        <p:spPr>
          <a:xfrm>
            <a:off x="7530950" y="6899575"/>
            <a:ext cx="3068700" cy="26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Regional health bulletins, outbreak signals, vaccination rates, and local disease surveillance data.</a:t>
            </a:r>
            <a:endParaRPr b="0" i="0" sz="1250" u="none" cap="none" strike="noStrike"/>
          </a:p>
        </p:txBody>
      </p:sp>
      <p:sp>
        <p:nvSpPr>
          <p:cNvPr id="129" name="Google Shape;129;p16"/>
          <p:cNvSpPr/>
          <p:nvPr/>
        </p:nvSpPr>
        <p:spPr>
          <a:xfrm>
            <a:off x="11008650" y="6505250"/>
            <a:ext cx="2158500" cy="20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etrona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Hospital Records</a:t>
            </a:r>
            <a:endParaRPr b="0" i="0" sz="1650" u="none" cap="none" strike="noStrike"/>
          </a:p>
        </p:txBody>
      </p:sp>
      <p:sp>
        <p:nvSpPr>
          <p:cNvPr id="130" name="Google Shape;130;p16"/>
          <p:cNvSpPr/>
          <p:nvPr/>
        </p:nvSpPr>
        <p:spPr>
          <a:xfrm>
            <a:off x="11008650" y="6899476"/>
            <a:ext cx="3068700" cy="28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Cleaned and anonymized historical admission patterns, wait times, resource utilization, and patient demographics.</a:t>
            </a:r>
            <a:endParaRPr b="0" i="0" sz="1250" u="none" cap="none" strike="noStrike"/>
          </a:p>
        </p:txBody>
      </p:sp>
      <p:pic>
        <p:nvPicPr>
          <p:cNvPr id="131" name="Google Shape;13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68175" y="7767125"/>
            <a:ext cx="1657800" cy="390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/>
          <p:nvPr/>
        </p:nvSpPr>
        <p:spPr>
          <a:xfrm>
            <a:off x="575550" y="197426"/>
            <a:ext cx="61020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7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50"/>
              <a:buFont typeface="Petrona"/>
              <a:buNone/>
            </a:pPr>
            <a:r>
              <a:rPr b="1" i="0" lang="en-US" sz="33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Forecasting with 92% Accuracy</a:t>
            </a:r>
            <a:endParaRPr b="0" i="0" sz="3350" u="none" cap="none" strike="noStrike"/>
          </a:p>
        </p:txBody>
      </p:sp>
      <p:sp>
        <p:nvSpPr>
          <p:cNvPr id="138" name="Google Shape;138;p17"/>
          <p:cNvSpPr/>
          <p:nvPr/>
        </p:nvSpPr>
        <p:spPr>
          <a:xfrm>
            <a:off x="575550" y="803425"/>
            <a:ext cx="134793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Our models provide a clear, actionable picture of future demand, enabling two weeks of preparation time.</a:t>
            </a:r>
            <a:endParaRPr b="0" i="0" sz="1250" u="none" cap="none" strike="noStrike"/>
          </a:p>
        </p:txBody>
      </p:sp>
      <p:pic>
        <p:nvPicPr>
          <p:cNvPr descr="preencoded.png" id="139" name="Google Shape;13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550" y="1132600"/>
            <a:ext cx="13479299" cy="4762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/>
          <p:nvPr/>
        </p:nvSpPr>
        <p:spPr>
          <a:xfrm>
            <a:off x="5338850" y="6120251"/>
            <a:ext cx="164400" cy="164400"/>
          </a:xfrm>
          <a:prstGeom prst="roundRect">
            <a:avLst>
              <a:gd fmla="val 50000" name="adj"/>
            </a:avLst>
          </a:prstGeom>
          <a:solidFill>
            <a:srgbClr val="0033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7"/>
          <p:cNvSpPr/>
          <p:nvPr/>
        </p:nvSpPr>
        <p:spPr>
          <a:xfrm>
            <a:off x="5732025" y="6120248"/>
            <a:ext cx="15069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Actual Patient Load</a:t>
            </a:r>
            <a:endParaRPr b="0" i="0" sz="1250" u="none" cap="none" strike="noStrike"/>
          </a:p>
        </p:txBody>
      </p:sp>
      <p:sp>
        <p:nvSpPr>
          <p:cNvPr id="142" name="Google Shape;142;p17"/>
          <p:cNvSpPr/>
          <p:nvPr/>
        </p:nvSpPr>
        <p:spPr>
          <a:xfrm>
            <a:off x="7616775" y="6120245"/>
            <a:ext cx="17595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Predicted Patient Load</a:t>
            </a:r>
            <a:endParaRPr b="0" i="0" sz="1250" u="none" cap="none" strike="noStrike"/>
          </a:p>
        </p:txBody>
      </p:sp>
      <p:sp>
        <p:nvSpPr>
          <p:cNvPr id="143" name="Google Shape;143;p17"/>
          <p:cNvSpPr/>
          <p:nvPr/>
        </p:nvSpPr>
        <p:spPr>
          <a:xfrm>
            <a:off x="79550" y="6509800"/>
            <a:ext cx="14465100" cy="1604400"/>
          </a:xfrm>
          <a:prstGeom prst="roundRect">
            <a:avLst>
              <a:gd fmla="val 6097" name="adj"/>
            </a:avLst>
          </a:prstGeom>
          <a:solidFill>
            <a:srgbClr val="6A5A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7"/>
          <p:cNvSpPr/>
          <p:nvPr/>
        </p:nvSpPr>
        <p:spPr>
          <a:xfrm>
            <a:off x="342300" y="6653475"/>
            <a:ext cx="20064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Petrona"/>
              <a:buNone/>
            </a:pPr>
            <a:r>
              <a:rPr b="1" i="0" lang="en-US" sz="1650" u="none" cap="none" strike="noStrike">
                <a:solidFill>
                  <a:srgbClr val="FFFFFF"/>
                </a:solidFill>
                <a:latin typeface="Petrona"/>
                <a:ea typeface="Petrona"/>
                <a:cs typeface="Petrona"/>
                <a:sym typeface="Petrona"/>
              </a:rPr>
              <a:t>Advance Warning</a:t>
            </a:r>
            <a:endParaRPr b="0" i="0" sz="1650" u="none" cap="none" strike="noStrike"/>
          </a:p>
        </p:txBody>
      </p:sp>
      <p:sp>
        <p:nvSpPr>
          <p:cNvPr id="145" name="Google Shape;145;p17"/>
          <p:cNvSpPr/>
          <p:nvPr/>
        </p:nvSpPr>
        <p:spPr>
          <a:xfrm>
            <a:off x="342294" y="7042331"/>
            <a:ext cx="127161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Example:</a:t>
            </a:r>
            <a:r>
              <a:rPr b="0" i="0" lang="en-US" sz="12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Pulse India accurately predicts a </a:t>
            </a:r>
            <a:r>
              <a:rPr b="0" i="0" lang="en-US" sz="1250" u="none" cap="none" strike="noStrike">
                <a:solidFill>
                  <a:srgbClr val="FFA500"/>
                </a:solidFill>
                <a:latin typeface="Inter"/>
                <a:ea typeface="Inter"/>
                <a:cs typeface="Inter"/>
                <a:sym typeface="Inter"/>
              </a:rPr>
              <a:t>46% surge</a:t>
            </a:r>
            <a:r>
              <a:rPr b="0" i="0" lang="en-US" sz="125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in respiratory cases between Oct 31 and Nov 5, 2024 (Diwali peak), giving administrators 14 days to adjust.</a:t>
            </a:r>
            <a:endParaRPr b="0" i="0" sz="1250" u="none" cap="none" strike="noStrike"/>
          </a:p>
        </p:txBody>
      </p:sp>
      <p:sp>
        <p:nvSpPr>
          <p:cNvPr id="146" name="Google Shape;146;p17"/>
          <p:cNvSpPr/>
          <p:nvPr/>
        </p:nvSpPr>
        <p:spPr>
          <a:xfrm>
            <a:off x="342298" y="7424567"/>
            <a:ext cx="134793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00"/>
              <a:buFont typeface="Inter"/>
              <a:buNone/>
            </a:pPr>
            <a:r>
              <a:rPr b="0" i="0" lang="en-US" sz="125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Built using robust models like LSTM (Long Short-Term Memory) for time-series forecasting and the Prophet algorithm for seasonality decomposition.</a:t>
            </a:r>
            <a:endParaRPr b="0" i="0" sz="1250" u="none" cap="none" strike="noStrike">
              <a:solidFill>
                <a:schemeClr val="lt1"/>
              </a:solidFill>
            </a:endParaRPr>
          </a:p>
        </p:txBody>
      </p:sp>
      <p:sp>
        <p:nvSpPr>
          <p:cNvPr id="147" name="Google Shape;147;p17"/>
          <p:cNvSpPr/>
          <p:nvPr/>
        </p:nvSpPr>
        <p:spPr>
          <a:xfrm flipH="1">
            <a:off x="7345650" y="6120250"/>
            <a:ext cx="164400" cy="164400"/>
          </a:xfrm>
          <a:prstGeom prst="roundRect">
            <a:avLst>
              <a:gd fmla="val 25715" name="adj"/>
            </a:avLst>
          </a:prstGeom>
          <a:solidFill>
            <a:srgbClr val="00649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3" name="Google Shape;15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793790" y="802481"/>
            <a:ext cx="11646098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Beyond Prediction: Actionable Intelligence</a:t>
            </a:r>
            <a:endParaRPr b="0" i="0" sz="465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793790" y="1637467"/>
            <a:ext cx="10237708" cy="446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etrona"/>
              <a:buNone/>
            </a:pPr>
            <a:r>
              <a:rPr b="1" i="0" lang="en-US" sz="28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Agentic Recommendations are Auto-Generated and Prioritized</a:t>
            </a:r>
            <a:endParaRPr b="0" i="0" sz="2800" u="none" cap="none" strike="noStrike"/>
          </a:p>
        </p:txBody>
      </p:sp>
      <p:sp>
        <p:nvSpPr>
          <p:cNvPr id="157" name="Google Shape;157;p18"/>
          <p:cNvSpPr/>
          <p:nvPr/>
        </p:nvSpPr>
        <p:spPr>
          <a:xfrm>
            <a:off x="793790" y="2424232"/>
            <a:ext cx="4196358" cy="5002887"/>
          </a:xfrm>
          <a:prstGeom prst="roundRect">
            <a:avLst>
              <a:gd fmla="val 2270" name="adj"/>
            </a:avLst>
          </a:prstGeom>
          <a:solidFill>
            <a:srgbClr val="CCEE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1028224" y="2658666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9" name="Google Shape;15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5390" y="2845713"/>
            <a:ext cx="306110" cy="30611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8"/>
          <p:cNvSpPr/>
          <p:nvPr/>
        </p:nvSpPr>
        <p:spPr>
          <a:xfrm>
            <a:off x="1028224" y="3565922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CRITICAL</a:t>
            </a:r>
            <a:endParaRPr b="0" i="0" sz="2300" u="none" cap="none" strike="noStrike"/>
          </a:p>
        </p:txBody>
      </p:sp>
      <p:sp>
        <p:nvSpPr>
          <p:cNvPr id="161" name="Google Shape;161;p18"/>
          <p:cNvSpPr/>
          <p:nvPr/>
        </p:nvSpPr>
        <p:spPr>
          <a:xfrm>
            <a:off x="1028224" y="4074081"/>
            <a:ext cx="372749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Staffing: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Schedule </a:t>
            </a: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3 respiratory therapists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+ </a:t>
            </a: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5 ER nurses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for Oct 31 – Nov 5, based on predicted shift-level demand.</a:t>
            </a:r>
            <a:endParaRPr b="0" i="0" sz="1750" u="none" cap="none" strike="noStrike"/>
          </a:p>
        </p:txBody>
      </p:sp>
      <p:sp>
        <p:nvSpPr>
          <p:cNvPr id="162" name="Google Shape;162;p18"/>
          <p:cNvSpPr/>
          <p:nvPr/>
        </p:nvSpPr>
        <p:spPr>
          <a:xfrm>
            <a:off x="1028224" y="5661779"/>
            <a:ext cx="372749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Deadline: Oct 28</a:t>
            </a:r>
            <a:endParaRPr b="0" i="0" sz="1750" u="none" cap="none" strike="noStrike"/>
          </a:p>
        </p:txBody>
      </p:sp>
      <p:sp>
        <p:nvSpPr>
          <p:cNvPr id="163" name="Google Shape;163;p18"/>
          <p:cNvSpPr/>
          <p:nvPr/>
        </p:nvSpPr>
        <p:spPr>
          <a:xfrm>
            <a:off x="1028224" y="6103977"/>
            <a:ext cx="372749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Impact: Reduces wait times by 30%</a:t>
            </a:r>
            <a:endParaRPr b="0" i="0" sz="1750" u="none" cap="none" strike="noStrike"/>
          </a:p>
        </p:txBody>
      </p:sp>
      <p:sp>
        <p:nvSpPr>
          <p:cNvPr id="164" name="Google Shape;164;p18"/>
          <p:cNvSpPr/>
          <p:nvPr/>
        </p:nvSpPr>
        <p:spPr>
          <a:xfrm>
            <a:off x="5216962" y="2424232"/>
            <a:ext cx="4196358" cy="5002887"/>
          </a:xfrm>
          <a:prstGeom prst="roundRect">
            <a:avLst>
              <a:gd fmla="val 2270" name="adj"/>
            </a:avLst>
          </a:prstGeom>
          <a:solidFill>
            <a:srgbClr val="CCEEFF"/>
          </a:solidFill>
          <a:ln cap="flat" cmpd="sng" w="9525">
            <a:solidFill>
              <a:srgbClr val="FFA5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5451396" y="2658666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FFA5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6" name="Google Shape;16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38562" y="2845713"/>
            <a:ext cx="306110" cy="30611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8"/>
          <p:cNvSpPr/>
          <p:nvPr/>
        </p:nvSpPr>
        <p:spPr>
          <a:xfrm>
            <a:off x="5451396" y="3565922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HIGH</a:t>
            </a:r>
            <a:endParaRPr b="0" i="0" sz="2300" u="none" cap="none" strike="noStrike"/>
          </a:p>
        </p:txBody>
      </p:sp>
      <p:sp>
        <p:nvSpPr>
          <p:cNvPr id="168" name="Google Shape;168;p18"/>
          <p:cNvSpPr/>
          <p:nvPr/>
        </p:nvSpPr>
        <p:spPr>
          <a:xfrm>
            <a:off x="5451396" y="4074081"/>
            <a:ext cx="372749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Supply Chain: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Order nebulizers &amp; corticosteroids by </a:t>
            </a: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Oct 25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to meet a predicted 88% demand increase in consumables.</a:t>
            </a:r>
            <a:endParaRPr b="0" i="0" sz="1750" u="none" cap="none" strike="noStrike"/>
          </a:p>
        </p:txBody>
      </p:sp>
      <p:sp>
        <p:nvSpPr>
          <p:cNvPr id="169" name="Google Shape;169;p18"/>
          <p:cNvSpPr/>
          <p:nvPr/>
        </p:nvSpPr>
        <p:spPr>
          <a:xfrm>
            <a:off x="5451396" y="5661779"/>
            <a:ext cx="372749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Deadline: Oct 25</a:t>
            </a:r>
            <a:endParaRPr b="0" i="0" sz="1750" u="none" cap="none" strike="noStrike"/>
          </a:p>
        </p:txBody>
      </p:sp>
      <p:sp>
        <p:nvSpPr>
          <p:cNvPr id="170" name="Google Shape;170;p18"/>
          <p:cNvSpPr/>
          <p:nvPr/>
        </p:nvSpPr>
        <p:spPr>
          <a:xfrm>
            <a:off x="5451396" y="6103977"/>
            <a:ext cx="372749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Impact: Eliminates critical resource shortages</a:t>
            </a:r>
            <a:endParaRPr b="0" i="0" sz="1750" u="none" cap="none" strike="noStrike"/>
          </a:p>
        </p:txBody>
      </p:sp>
      <p:sp>
        <p:nvSpPr>
          <p:cNvPr id="171" name="Google Shape;171;p18"/>
          <p:cNvSpPr/>
          <p:nvPr/>
        </p:nvSpPr>
        <p:spPr>
          <a:xfrm>
            <a:off x="9640133" y="2424232"/>
            <a:ext cx="4196358" cy="5002887"/>
          </a:xfrm>
          <a:prstGeom prst="roundRect">
            <a:avLst>
              <a:gd fmla="val 2270" name="adj"/>
            </a:avLst>
          </a:prstGeom>
          <a:solidFill>
            <a:srgbClr val="CCEEFF"/>
          </a:solidFill>
          <a:ln cap="flat" cmpd="sng" w="9525">
            <a:solidFill>
              <a:srgbClr val="007E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9874568" y="2658666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007E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9874568" y="3565922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MEDIUM</a:t>
            </a:r>
            <a:endParaRPr b="0" i="0" sz="2300" u="none" cap="none" strike="noStrike"/>
          </a:p>
        </p:txBody>
      </p:sp>
      <p:sp>
        <p:nvSpPr>
          <p:cNvPr id="174" name="Google Shape;174;p18"/>
          <p:cNvSpPr/>
          <p:nvPr/>
        </p:nvSpPr>
        <p:spPr>
          <a:xfrm>
            <a:off x="9874568" y="4074081"/>
            <a:ext cx="372749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Public Advisory: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Launch targeted SMS campaign on firecracker safety and safe breathing practices in low-income areas.</a:t>
            </a:r>
            <a:endParaRPr b="0" i="0" sz="1750" u="none" cap="none" strike="noStrike"/>
          </a:p>
        </p:txBody>
      </p:sp>
      <p:sp>
        <p:nvSpPr>
          <p:cNvPr id="175" name="Google Shape;175;p18"/>
          <p:cNvSpPr/>
          <p:nvPr/>
        </p:nvSpPr>
        <p:spPr>
          <a:xfrm>
            <a:off x="9874568" y="5661779"/>
            <a:ext cx="372749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Deadline: Oct 20</a:t>
            </a:r>
            <a:endParaRPr b="0" i="0" sz="1750" u="none" cap="none" strike="noStrike"/>
          </a:p>
        </p:txBody>
      </p:sp>
      <p:sp>
        <p:nvSpPr>
          <p:cNvPr id="176" name="Google Shape;176;p18"/>
          <p:cNvSpPr/>
          <p:nvPr/>
        </p:nvSpPr>
        <p:spPr>
          <a:xfrm>
            <a:off x="9874568" y="6103977"/>
            <a:ext cx="372749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Impact: Proactive demand reduction (estimated 5% fewer ER visits)</a:t>
            </a:r>
            <a:endParaRPr b="0" i="0" sz="1750" u="none" cap="none" strike="noStrike"/>
          </a:p>
        </p:txBody>
      </p:sp>
      <p:pic>
        <p:nvPicPr>
          <p:cNvPr id="177" name="Google Shape;17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3625" y="2689326"/>
            <a:ext cx="889787" cy="68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000463" y="2755888"/>
            <a:ext cx="428625" cy="48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92488" y="2686900"/>
            <a:ext cx="942975" cy="742950"/>
          </a:xfrm>
          <a:prstGeom prst="rect">
            <a:avLst/>
          </a:prstGeom>
          <a:solidFill>
            <a:srgbClr val="CCEE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/>
          <p:nvPr/>
        </p:nvSpPr>
        <p:spPr>
          <a:xfrm>
            <a:off x="611981" y="480893"/>
            <a:ext cx="5702975" cy="5738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Petrona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Built for Scale &amp; Reliability</a:t>
            </a:r>
            <a:endParaRPr b="0" i="0" sz="3600" u="none" cap="none" strike="noStrike"/>
          </a:p>
        </p:txBody>
      </p:sp>
      <p:sp>
        <p:nvSpPr>
          <p:cNvPr id="186" name="Google Shape;186;p19"/>
          <p:cNvSpPr/>
          <p:nvPr/>
        </p:nvSpPr>
        <p:spPr>
          <a:xfrm>
            <a:off x="611981" y="1124664"/>
            <a:ext cx="4052292" cy="344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50"/>
              <a:buFont typeface="Petrona"/>
              <a:buNone/>
            </a:pPr>
            <a:r>
              <a:rPr b="1" i="0" lang="en-US" sz="21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Pulse India System Architecture</a:t>
            </a:r>
            <a:endParaRPr b="0" i="0" sz="2150" u="none" cap="none" strike="noStrike"/>
          </a:p>
        </p:txBody>
      </p:sp>
      <p:sp>
        <p:nvSpPr>
          <p:cNvPr id="187" name="Google Shape;187;p19"/>
          <p:cNvSpPr/>
          <p:nvPr/>
        </p:nvSpPr>
        <p:spPr>
          <a:xfrm>
            <a:off x="611981" y="1731169"/>
            <a:ext cx="13406437" cy="1066919"/>
          </a:xfrm>
          <a:prstGeom prst="roundRect">
            <a:avLst>
              <a:gd fmla="val 6884" name="adj"/>
            </a:avLst>
          </a:prstGeom>
          <a:solidFill>
            <a:srgbClr val="FFFFFF">
              <a:alpha val="74901"/>
            </a:srgbClr>
          </a:solidFill>
          <a:ln cap="flat" cmpd="sng" w="22850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634841" y="1754029"/>
            <a:ext cx="174784" cy="1021199"/>
          </a:xfrm>
          <a:prstGeom prst="roundRect">
            <a:avLst>
              <a:gd fmla="val 26328" name="adj"/>
            </a:avLst>
          </a:prstGeom>
          <a:solidFill>
            <a:srgbClr val="CCE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9"/>
          <p:cNvSpPr/>
          <p:nvPr/>
        </p:nvSpPr>
        <p:spPr>
          <a:xfrm>
            <a:off x="984409" y="1928813"/>
            <a:ext cx="2295287" cy="286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Petrona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Application Layer</a:t>
            </a:r>
            <a:endParaRPr b="0" i="0" sz="1800" u="none" cap="none" strike="noStrike"/>
          </a:p>
        </p:txBody>
      </p:sp>
      <p:sp>
        <p:nvSpPr>
          <p:cNvPr id="190" name="Google Shape;190;p19"/>
          <p:cNvSpPr/>
          <p:nvPr/>
        </p:nvSpPr>
        <p:spPr>
          <a:xfrm>
            <a:off x="984409" y="2320647"/>
            <a:ext cx="13011150" cy="279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Dashboard, Mobile Access, API Gateway for EMR Integration</a:t>
            </a:r>
            <a:endParaRPr b="0" i="0" sz="1350" u="none" cap="none" strike="noStrike"/>
          </a:p>
        </p:txBody>
      </p:sp>
      <p:sp>
        <p:nvSpPr>
          <p:cNvPr id="191" name="Google Shape;191;p19"/>
          <p:cNvSpPr/>
          <p:nvPr/>
        </p:nvSpPr>
        <p:spPr>
          <a:xfrm>
            <a:off x="874276" y="2972872"/>
            <a:ext cx="13144143" cy="1066919"/>
          </a:xfrm>
          <a:prstGeom prst="roundRect">
            <a:avLst>
              <a:gd fmla="val 6884" name="adj"/>
            </a:avLst>
          </a:prstGeom>
          <a:solidFill>
            <a:srgbClr val="FFFFFF">
              <a:alpha val="74901"/>
            </a:srgbClr>
          </a:solidFill>
          <a:ln cap="flat" cmpd="sng" w="22850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9"/>
          <p:cNvSpPr/>
          <p:nvPr/>
        </p:nvSpPr>
        <p:spPr>
          <a:xfrm>
            <a:off x="897136" y="2995732"/>
            <a:ext cx="174784" cy="1021199"/>
          </a:xfrm>
          <a:prstGeom prst="roundRect">
            <a:avLst>
              <a:gd fmla="val 26328" name="adj"/>
            </a:avLst>
          </a:prstGeom>
          <a:solidFill>
            <a:srgbClr val="CCE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9"/>
          <p:cNvSpPr/>
          <p:nvPr/>
        </p:nvSpPr>
        <p:spPr>
          <a:xfrm>
            <a:off x="1246703" y="3170515"/>
            <a:ext cx="3306008" cy="286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Petrona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Agentic Engine (LLM Reasoner)</a:t>
            </a:r>
            <a:endParaRPr b="0" i="0" sz="1800" u="none" cap="none" strike="noStrike"/>
          </a:p>
        </p:txBody>
      </p:sp>
      <p:sp>
        <p:nvSpPr>
          <p:cNvPr id="194" name="Google Shape;194;p19"/>
          <p:cNvSpPr/>
          <p:nvPr/>
        </p:nvSpPr>
        <p:spPr>
          <a:xfrm>
            <a:off x="1246703" y="3562350"/>
            <a:ext cx="12748855" cy="279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Translates predictions into prioritized, cost-optimized, and time-bound operational commands (e.g., "Schedule 3 RNs").</a:t>
            </a:r>
            <a:endParaRPr b="0" i="0" sz="1350" u="none" cap="none" strike="noStrike"/>
          </a:p>
        </p:txBody>
      </p:sp>
      <p:sp>
        <p:nvSpPr>
          <p:cNvPr id="195" name="Google Shape;195;p19"/>
          <p:cNvSpPr/>
          <p:nvPr/>
        </p:nvSpPr>
        <p:spPr>
          <a:xfrm>
            <a:off x="1136571" y="4214574"/>
            <a:ext cx="12881848" cy="1066919"/>
          </a:xfrm>
          <a:prstGeom prst="roundRect">
            <a:avLst>
              <a:gd fmla="val 6884" name="adj"/>
            </a:avLst>
          </a:prstGeom>
          <a:solidFill>
            <a:srgbClr val="FFFFFF">
              <a:alpha val="74901"/>
            </a:srgbClr>
          </a:solidFill>
          <a:ln cap="flat" cmpd="sng" w="22850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9"/>
          <p:cNvSpPr/>
          <p:nvPr/>
        </p:nvSpPr>
        <p:spPr>
          <a:xfrm>
            <a:off x="1159431" y="4237434"/>
            <a:ext cx="174784" cy="1021199"/>
          </a:xfrm>
          <a:prstGeom prst="roundRect">
            <a:avLst>
              <a:gd fmla="val 26328" name="adj"/>
            </a:avLst>
          </a:prstGeom>
          <a:solidFill>
            <a:srgbClr val="CCE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9"/>
          <p:cNvSpPr/>
          <p:nvPr/>
        </p:nvSpPr>
        <p:spPr>
          <a:xfrm>
            <a:off x="1508998" y="4412218"/>
            <a:ext cx="2295287" cy="286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Petrona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AI/ML Core</a:t>
            </a:r>
            <a:endParaRPr b="0" i="0" sz="1800" u="none" cap="none" strike="noStrike"/>
          </a:p>
        </p:txBody>
      </p:sp>
      <p:sp>
        <p:nvSpPr>
          <p:cNvPr id="198" name="Google Shape;198;p19"/>
          <p:cNvSpPr/>
          <p:nvPr/>
        </p:nvSpPr>
        <p:spPr>
          <a:xfrm>
            <a:off x="1508998" y="4804053"/>
            <a:ext cx="12486561" cy="279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Proprietary forecasting models (LSTM, Prophet) and large-scale data processing pipelines for high-velocity data.</a:t>
            </a:r>
            <a:endParaRPr b="0" i="0" sz="1350" u="none" cap="none" strike="noStrike"/>
          </a:p>
        </p:txBody>
      </p:sp>
      <p:sp>
        <p:nvSpPr>
          <p:cNvPr id="199" name="Google Shape;199;p19"/>
          <p:cNvSpPr/>
          <p:nvPr/>
        </p:nvSpPr>
        <p:spPr>
          <a:xfrm>
            <a:off x="1398865" y="5456277"/>
            <a:ext cx="12619553" cy="1066919"/>
          </a:xfrm>
          <a:prstGeom prst="roundRect">
            <a:avLst>
              <a:gd fmla="val 6884" name="adj"/>
            </a:avLst>
          </a:prstGeom>
          <a:solidFill>
            <a:srgbClr val="FFFFFF">
              <a:alpha val="74901"/>
            </a:srgbClr>
          </a:solidFill>
          <a:ln cap="flat" cmpd="sng" w="22850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9"/>
          <p:cNvSpPr/>
          <p:nvPr/>
        </p:nvSpPr>
        <p:spPr>
          <a:xfrm>
            <a:off x="1421725" y="5479137"/>
            <a:ext cx="174784" cy="1021199"/>
          </a:xfrm>
          <a:prstGeom prst="roundRect">
            <a:avLst>
              <a:gd fmla="val 26328" name="adj"/>
            </a:avLst>
          </a:prstGeom>
          <a:solidFill>
            <a:srgbClr val="CCE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9"/>
          <p:cNvSpPr/>
          <p:nvPr/>
        </p:nvSpPr>
        <p:spPr>
          <a:xfrm>
            <a:off x="1771293" y="5653921"/>
            <a:ext cx="2654379" cy="286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Petrona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Infrastructure &amp; Security</a:t>
            </a:r>
            <a:endParaRPr b="0" i="0" sz="1800" u="none" cap="none" strike="noStrike"/>
          </a:p>
        </p:txBody>
      </p:sp>
      <p:sp>
        <p:nvSpPr>
          <p:cNvPr id="202" name="Google Shape;202;p19"/>
          <p:cNvSpPr/>
          <p:nvPr/>
        </p:nvSpPr>
        <p:spPr>
          <a:xfrm>
            <a:off x="1771293" y="6045756"/>
            <a:ext cx="12224266" cy="279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Cloud-native deployment (GCP/AWS) with anonymized data storage (PostgreSQL) compliant with Indian data standards.</a:t>
            </a:r>
            <a:endParaRPr b="0" i="0" sz="1350" u="none" cap="none" strike="noStrike"/>
          </a:p>
        </p:txBody>
      </p:sp>
      <p:sp>
        <p:nvSpPr>
          <p:cNvPr id="203" name="Google Shape;203;p19"/>
          <p:cNvSpPr/>
          <p:nvPr/>
        </p:nvSpPr>
        <p:spPr>
          <a:xfrm>
            <a:off x="1136571" y="6697980"/>
            <a:ext cx="12881848" cy="1066919"/>
          </a:xfrm>
          <a:prstGeom prst="roundRect">
            <a:avLst>
              <a:gd fmla="val 6884" name="adj"/>
            </a:avLst>
          </a:prstGeom>
          <a:solidFill>
            <a:srgbClr val="FFFFFF">
              <a:alpha val="74901"/>
            </a:srgbClr>
          </a:solidFill>
          <a:ln cap="flat" cmpd="sng" w="22850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9"/>
          <p:cNvSpPr/>
          <p:nvPr/>
        </p:nvSpPr>
        <p:spPr>
          <a:xfrm>
            <a:off x="1159431" y="6720840"/>
            <a:ext cx="174784" cy="1021199"/>
          </a:xfrm>
          <a:prstGeom prst="roundRect">
            <a:avLst>
              <a:gd fmla="val 26328" name="adj"/>
            </a:avLst>
          </a:prstGeom>
          <a:solidFill>
            <a:srgbClr val="CCE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9"/>
          <p:cNvSpPr/>
          <p:nvPr/>
        </p:nvSpPr>
        <p:spPr>
          <a:xfrm>
            <a:off x="1508998" y="6895624"/>
            <a:ext cx="2295287" cy="286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Petrona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Data Sources</a:t>
            </a:r>
            <a:endParaRPr b="0" i="0" sz="1800" u="none" cap="none" strike="noStrike"/>
          </a:p>
        </p:txBody>
      </p:sp>
      <p:sp>
        <p:nvSpPr>
          <p:cNvPr id="206" name="Google Shape;206;p19"/>
          <p:cNvSpPr/>
          <p:nvPr/>
        </p:nvSpPr>
        <p:spPr>
          <a:xfrm>
            <a:off x="1508998" y="7287458"/>
            <a:ext cx="12486561" cy="279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APIs (AQI, Weather, News), EMR/HIS systems, Public Health Feeds</a:t>
            </a:r>
            <a:endParaRPr b="0" i="0" sz="1350" u="none" cap="none" strike="noStrike"/>
          </a:p>
        </p:txBody>
      </p:sp>
      <p:pic>
        <p:nvPicPr>
          <p:cNvPr id="207" name="Google Shape;2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05475" y="7764900"/>
            <a:ext cx="2133375" cy="34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075" y="1615900"/>
            <a:ext cx="7044801" cy="4997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7950" y="1615913"/>
            <a:ext cx="6803499" cy="4997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0"/>
          <p:cNvSpPr txBox="1"/>
          <p:nvPr/>
        </p:nvSpPr>
        <p:spPr>
          <a:xfrm>
            <a:off x="922675" y="519925"/>
            <a:ext cx="9434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rPr>
              <a:t>System Architecture</a:t>
            </a:r>
            <a:endParaRPr sz="3600">
              <a:solidFill>
                <a:schemeClr val="dk1"/>
              </a:solidFill>
            </a:endParaRPr>
          </a:p>
        </p:txBody>
      </p:sp>
      <p:pic>
        <p:nvPicPr>
          <p:cNvPr id="216" name="Google Shape;21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76850" y="7746500"/>
            <a:ext cx="1738000" cy="428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22" name="Google Shape;22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1525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23" name="Google Shape;22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59860" y="1786414"/>
            <a:ext cx="5054679" cy="505467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1"/>
          <p:cNvSpPr/>
          <p:nvPr/>
        </p:nvSpPr>
        <p:spPr>
          <a:xfrm>
            <a:off x="604599" y="475059"/>
            <a:ext cx="7934801" cy="1133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Petrona"/>
              <a:buNone/>
            </a:pPr>
            <a:r>
              <a:rPr b="1" i="0" lang="en-US" sz="35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Working Prototype: Live Demo Available</a:t>
            </a:r>
            <a:endParaRPr b="0" i="0" sz="3550" u="none" cap="none" strike="noStrike"/>
          </a:p>
        </p:txBody>
      </p:sp>
      <p:sp>
        <p:nvSpPr>
          <p:cNvPr id="225" name="Google Shape;225;p21"/>
          <p:cNvSpPr/>
          <p:nvPr/>
        </p:nvSpPr>
        <p:spPr>
          <a:xfrm>
            <a:off x="604599" y="1867853"/>
            <a:ext cx="7934801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Our Minimum Viable Product (MVP) is functional and ready for immediate pilot testing.</a:t>
            </a:r>
            <a:endParaRPr b="0" i="0" sz="1350" u="none" cap="none" strike="noStrike"/>
          </a:p>
        </p:txBody>
      </p:sp>
      <p:pic>
        <p:nvPicPr>
          <p:cNvPr descr="preencoded.png" id="226" name="Google Shape;226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4599" y="2532817"/>
            <a:ext cx="5010031" cy="501003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1"/>
          <p:cNvSpPr/>
          <p:nvPr/>
        </p:nvSpPr>
        <p:spPr>
          <a:xfrm>
            <a:off x="6043732" y="3165634"/>
            <a:ext cx="2503170" cy="566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etrona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Key Features Demonstrated:</a:t>
            </a:r>
            <a:endParaRPr b="0" i="0" sz="1750" u="none" cap="none" strike="noStrike"/>
          </a:p>
        </p:txBody>
      </p:sp>
      <p:sp>
        <p:nvSpPr>
          <p:cNvPr id="228" name="Google Shape;228;p21"/>
          <p:cNvSpPr/>
          <p:nvPr/>
        </p:nvSpPr>
        <p:spPr>
          <a:xfrm>
            <a:off x="6043732" y="3905131"/>
            <a:ext cx="2503170" cy="5526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Char char="•"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Interactive Prediction Graphs</a:t>
            </a:r>
            <a:endParaRPr b="0" i="0" sz="1350" u="none" cap="none" strike="noStrike"/>
          </a:p>
        </p:txBody>
      </p:sp>
      <p:sp>
        <p:nvSpPr>
          <p:cNvPr id="229" name="Google Shape;229;p21"/>
          <p:cNvSpPr/>
          <p:nvPr/>
        </p:nvSpPr>
        <p:spPr>
          <a:xfrm>
            <a:off x="6043732" y="4518184"/>
            <a:ext cx="2503170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Char char="•"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Real-Time AQI Overlay</a:t>
            </a:r>
            <a:endParaRPr b="0" i="0" sz="1350" u="none" cap="none" strike="noStrike"/>
          </a:p>
        </p:txBody>
      </p:sp>
      <p:sp>
        <p:nvSpPr>
          <p:cNvPr id="230" name="Google Shape;230;p21"/>
          <p:cNvSpPr/>
          <p:nvPr/>
        </p:nvSpPr>
        <p:spPr>
          <a:xfrm>
            <a:off x="6043732" y="4854893"/>
            <a:ext cx="2503170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Char char="•"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Prioritized Task Queue</a:t>
            </a:r>
            <a:endParaRPr b="0" i="0" sz="1350" u="none" cap="none" strike="noStrike"/>
          </a:p>
        </p:txBody>
      </p:sp>
      <p:sp>
        <p:nvSpPr>
          <p:cNvPr id="231" name="Google Shape;231;p21"/>
          <p:cNvSpPr/>
          <p:nvPr/>
        </p:nvSpPr>
        <p:spPr>
          <a:xfrm>
            <a:off x="6043732" y="5191601"/>
            <a:ext cx="2503170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Char char="•"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Cost/Impact Simulations</a:t>
            </a:r>
            <a:endParaRPr b="0" i="0" sz="1350" u="none" cap="none" strike="noStrike"/>
          </a:p>
        </p:txBody>
      </p:sp>
      <p:sp>
        <p:nvSpPr>
          <p:cNvPr id="232" name="Google Shape;232;p21"/>
          <p:cNvSpPr/>
          <p:nvPr/>
        </p:nvSpPr>
        <p:spPr>
          <a:xfrm>
            <a:off x="6043732" y="5528310"/>
            <a:ext cx="2503170" cy="5526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Char char="•"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Staffing Optimization Module</a:t>
            </a:r>
            <a:endParaRPr b="0" i="0" sz="1350" u="none" cap="none" strike="noStrike"/>
          </a:p>
        </p:txBody>
      </p:sp>
      <p:sp>
        <p:nvSpPr>
          <p:cNvPr id="233" name="Google Shape;233;p21"/>
          <p:cNvSpPr/>
          <p:nvPr/>
        </p:nvSpPr>
        <p:spPr>
          <a:xfrm>
            <a:off x="6043732" y="6236375"/>
            <a:ext cx="2503170" cy="691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Inter"/>
              <a:buNone/>
            </a:pPr>
            <a:r>
              <a:rPr b="1" i="0" lang="en-US" sz="17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Functional MVP - Ready for Pilot</a:t>
            </a:r>
            <a:endParaRPr b="0" i="0" sz="1700" u="none" cap="none" strike="noStrike"/>
          </a:p>
        </p:txBody>
      </p:sp>
      <p:sp>
        <p:nvSpPr>
          <p:cNvPr id="234" name="Google Shape;234;p21"/>
          <p:cNvSpPr/>
          <p:nvPr/>
        </p:nvSpPr>
        <p:spPr>
          <a:xfrm>
            <a:off x="604599" y="7931467"/>
            <a:ext cx="7934801" cy="221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90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050"/>
              <a:buFont typeface="Inter"/>
              <a:buNone/>
            </a:pPr>
            <a:r>
              <a:rPr b="0" i="0" lang="en-US" sz="10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Scan the code below or visit our demo link to explore the interactive dashboard:</a:t>
            </a:r>
            <a:endParaRPr b="0" i="0" sz="10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